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86EE5-DFA6-471F-A813-5A438C4A448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402953CD-DD47-48F0-8951-6D742B71A5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C9623AC1-3AE2-401A-81CA-3F8AB79820A1}"/>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5" name="Marcador de pie de página 4">
            <a:extLst>
              <a:ext uri="{FF2B5EF4-FFF2-40B4-BE49-F238E27FC236}">
                <a16:creationId xmlns:a16="http://schemas.microsoft.com/office/drawing/2014/main" id="{CF25F287-3893-4B90-B37B-70AD60BB0B8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AC85BD5-863F-4CB6-A368-855E6B129645}"/>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54043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101BEE-55DA-400A-AF0C-53022DC6DD4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28E7B9A8-7524-4DCF-87D5-21EA76AE02C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D000810-893E-44D6-AB45-DAC692C0F55A}"/>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5" name="Marcador de pie de página 4">
            <a:extLst>
              <a:ext uri="{FF2B5EF4-FFF2-40B4-BE49-F238E27FC236}">
                <a16:creationId xmlns:a16="http://schemas.microsoft.com/office/drawing/2014/main" id="{4AF79582-497E-46F7-8E02-E01807BAA52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5409154-9CFF-4E16-A695-48EF7C2F476B}"/>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154154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EA20DAA-C5E8-4D44-A6E5-3B69BF5514A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D6BCBAF-4CA7-4ECB-B6A2-9F123488F0C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A9F5835-3542-4C78-8E1A-319CAC184445}"/>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5" name="Marcador de pie de página 4">
            <a:extLst>
              <a:ext uri="{FF2B5EF4-FFF2-40B4-BE49-F238E27FC236}">
                <a16:creationId xmlns:a16="http://schemas.microsoft.com/office/drawing/2014/main" id="{B8158F08-104D-4784-ACF2-81D4BEF0CD5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C20B2FD-C0D1-4992-AA00-00689A5800BC}"/>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147880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7DB4E7-07B0-403D-994F-17DC77594FC4}"/>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A0984F7-DE70-47DB-943E-F1233873976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93251C5-33AB-488B-871A-EBBCB806ACF8}"/>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5" name="Marcador de pie de página 4">
            <a:extLst>
              <a:ext uri="{FF2B5EF4-FFF2-40B4-BE49-F238E27FC236}">
                <a16:creationId xmlns:a16="http://schemas.microsoft.com/office/drawing/2014/main" id="{D9B49D14-5AA6-461F-A7AA-DCD1FA55B79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2F99A7B-58EB-4A0F-AFA8-D60742EAE307}"/>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396567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30504-CE8C-4281-AD1D-1A43DD74D74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96EE62A-4429-4C49-A4A0-9BA82C7DB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163E795-35B1-41F5-B652-618E421757E0}"/>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5" name="Marcador de pie de página 4">
            <a:extLst>
              <a:ext uri="{FF2B5EF4-FFF2-40B4-BE49-F238E27FC236}">
                <a16:creationId xmlns:a16="http://schemas.microsoft.com/office/drawing/2014/main" id="{AD66816D-37B1-44FA-9EC4-74CC476F2D1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3989FE7-1139-4205-BB22-42748032534F}"/>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223988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2FB8F5-DA4C-4ECE-BAEB-1B145333C06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3D677DC-F6BE-4E6D-AE77-5AA46BA8C49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A23C695E-3DBC-4D6C-A01D-3A9C7DC346D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FA5CF064-DE4B-4E2C-A10C-2B5CB4DB28FD}"/>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6" name="Marcador de pie de página 5">
            <a:extLst>
              <a:ext uri="{FF2B5EF4-FFF2-40B4-BE49-F238E27FC236}">
                <a16:creationId xmlns:a16="http://schemas.microsoft.com/office/drawing/2014/main" id="{3EA0A261-210C-4FCB-9B3C-1FC58068160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E13419D-EB9C-4A7D-A7AC-68D72E1C839F}"/>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324436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1F86B2-2901-4ACB-B348-A1A1A7AE40E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C7B1FD4-0342-452F-8238-0ED304449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4EF8776-DAF0-4E04-8BFD-A205FDD8271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C79DBDA3-443F-4A10-B55D-D97E2A7D7B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9D5D9A3-670E-4BD6-974C-6982A9051E6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2C09693-3F2F-414A-825D-D28C7441262D}"/>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8" name="Marcador de pie de página 7">
            <a:extLst>
              <a:ext uri="{FF2B5EF4-FFF2-40B4-BE49-F238E27FC236}">
                <a16:creationId xmlns:a16="http://schemas.microsoft.com/office/drawing/2014/main" id="{136D2902-DF1D-4900-9A85-1AE7700DF51A}"/>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0FE1BC4-713C-4B87-A5B8-51F8CD461E4A}"/>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382452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64F2E-AD06-48EF-9D0C-629BC08F1F46}"/>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01D3C9EE-1411-4C3C-9104-266C56279647}"/>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4" name="Marcador de pie de página 3">
            <a:extLst>
              <a:ext uri="{FF2B5EF4-FFF2-40B4-BE49-F238E27FC236}">
                <a16:creationId xmlns:a16="http://schemas.microsoft.com/office/drawing/2014/main" id="{C4C221D7-2FD4-4BE4-8235-DB28468A841E}"/>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DEB19D01-5F0C-4306-A70A-930EAF22A9B2}"/>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50527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920DF49-EB2E-4D36-81A0-8CA8FAD95F5A}"/>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3" name="Marcador de pie de página 2">
            <a:extLst>
              <a:ext uri="{FF2B5EF4-FFF2-40B4-BE49-F238E27FC236}">
                <a16:creationId xmlns:a16="http://schemas.microsoft.com/office/drawing/2014/main" id="{C889702F-9A01-4020-9478-8318A4F4EBB4}"/>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E03AF2FF-29C6-41B2-968B-BF691F29EDBE}"/>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71015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1D0DC-8877-4FBE-889E-7056D6AFA26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963ACA0-A0AB-42F6-9D31-A77EA90BF8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BE5D508C-DF66-40EA-9CE2-DC52FCA68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A5806C1-0DFF-4D0C-9EF9-BC4ADBE158F5}"/>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6" name="Marcador de pie de página 5">
            <a:extLst>
              <a:ext uri="{FF2B5EF4-FFF2-40B4-BE49-F238E27FC236}">
                <a16:creationId xmlns:a16="http://schemas.microsoft.com/office/drawing/2014/main" id="{D1609094-A050-4709-90B9-6D7625F178E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A0FB0E7-15F3-45D6-AF77-C74AAD163DEC}"/>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335606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702A0C-D036-4341-AB99-FB3162C2D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49D2D77-08E4-4A79-9CED-2374BBD14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8D0000C6-6323-45C8-A45C-35B988686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490784-0B8A-4DE7-B794-03918416C7C0}"/>
              </a:ext>
            </a:extLst>
          </p:cNvPr>
          <p:cNvSpPr>
            <a:spLocks noGrp="1"/>
          </p:cNvSpPr>
          <p:nvPr>
            <p:ph type="dt" sz="half" idx="10"/>
          </p:nvPr>
        </p:nvSpPr>
        <p:spPr/>
        <p:txBody>
          <a:bodyPr/>
          <a:lstStyle/>
          <a:p>
            <a:fld id="{9667F13D-E017-4377-94F3-FA80BA583EA7}" type="datetimeFigureOut">
              <a:rPr lang="es-CL" smtClean="0"/>
              <a:t>24-11-2021</a:t>
            </a:fld>
            <a:endParaRPr lang="es-CL"/>
          </a:p>
        </p:txBody>
      </p:sp>
      <p:sp>
        <p:nvSpPr>
          <p:cNvPr id="6" name="Marcador de pie de página 5">
            <a:extLst>
              <a:ext uri="{FF2B5EF4-FFF2-40B4-BE49-F238E27FC236}">
                <a16:creationId xmlns:a16="http://schemas.microsoft.com/office/drawing/2014/main" id="{6BE7B446-740F-49A2-9168-1668BD14206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AD68D71-4E0E-4F9C-A44D-F7C831A2AA95}"/>
              </a:ext>
            </a:extLst>
          </p:cNvPr>
          <p:cNvSpPr>
            <a:spLocks noGrp="1"/>
          </p:cNvSpPr>
          <p:nvPr>
            <p:ph type="sldNum" sz="quarter" idx="12"/>
          </p:nvPr>
        </p:nvSpPr>
        <p:spPr/>
        <p:txBody>
          <a:bodyPr/>
          <a:lstStyle/>
          <a:p>
            <a:fld id="{4E586A7A-FA72-44A4-8573-42DF969EC5AE}" type="slidenum">
              <a:rPr lang="es-CL" smtClean="0"/>
              <a:t>‹Nº›</a:t>
            </a:fld>
            <a:endParaRPr lang="es-CL"/>
          </a:p>
        </p:txBody>
      </p:sp>
    </p:spTree>
    <p:extLst>
      <p:ext uri="{BB962C8B-B14F-4D97-AF65-F5344CB8AC3E}">
        <p14:creationId xmlns:p14="http://schemas.microsoft.com/office/powerpoint/2010/main" val="113993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780AA9E-ED45-404F-970D-41F2C59BD8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4DC955F-0499-4A98-9C1F-9718E1F25B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508F7FA-67D3-4320-BC47-1B68FE89F1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7F13D-E017-4377-94F3-FA80BA583EA7}" type="datetimeFigureOut">
              <a:rPr lang="es-CL" smtClean="0"/>
              <a:t>24-11-2021</a:t>
            </a:fld>
            <a:endParaRPr lang="es-CL"/>
          </a:p>
        </p:txBody>
      </p:sp>
      <p:sp>
        <p:nvSpPr>
          <p:cNvPr id="5" name="Marcador de pie de página 4">
            <a:extLst>
              <a:ext uri="{FF2B5EF4-FFF2-40B4-BE49-F238E27FC236}">
                <a16:creationId xmlns:a16="http://schemas.microsoft.com/office/drawing/2014/main" id="{6394E4A9-1A16-471A-A968-50881536C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9FDD9B09-DFA2-4669-8A7F-290021B86D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86A7A-FA72-44A4-8573-42DF969EC5AE}" type="slidenum">
              <a:rPr lang="es-CL" smtClean="0"/>
              <a:t>‹Nº›</a:t>
            </a:fld>
            <a:endParaRPr lang="es-CL"/>
          </a:p>
        </p:txBody>
      </p:sp>
    </p:spTree>
    <p:extLst>
      <p:ext uri="{BB962C8B-B14F-4D97-AF65-F5344CB8AC3E}">
        <p14:creationId xmlns:p14="http://schemas.microsoft.com/office/powerpoint/2010/main" val="317814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2977AAC-75D2-49AD-A225-CA7C8C4422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79" y="166109"/>
            <a:ext cx="1659309" cy="82965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C262F2BF-8D19-4AC9-A4CF-BCA30420A122}"/>
              </a:ext>
            </a:extLst>
          </p:cNvPr>
          <p:cNvSpPr txBox="1">
            <a:spLocks noChangeArrowheads="1"/>
          </p:cNvSpPr>
          <p:nvPr/>
        </p:nvSpPr>
        <p:spPr bwMode="auto">
          <a:xfrm>
            <a:off x="2035175" y="429027"/>
            <a:ext cx="872807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eaLnBrk="1" hangingPunct="1">
              <a:lnSpc>
                <a:spcPct val="107000"/>
              </a:lnSpc>
              <a:spcBef>
                <a:spcPct val="0"/>
              </a:spcBef>
              <a:spcAft>
                <a:spcPts val="800"/>
              </a:spcAft>
              <a:buFontTx/>
              <a:buNone/>
            </a:pPr>
            <a:r>
              <a:rPr lang="es-419" altLang="es-CL"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INFECCIÓN DEL TRACTO URINARIO POR KLEBSIELLA PNEUMONIAE MULTIRRESISTENTE; </a:t>
            </a:r>
            <a:r>
              <a:rPr lang="es-419" altLang="es-CL" sz="1600" b="1" dirty="0">
                <a:solidFill>
                  <a:srgbClr val="000000"/>
                </a:solidFill>
                <a:latin typeface="Arial" panose="020B0604020202020204" pitchFamily="34" charset="0"/>
                <a:ea typeface="Times New Roman" panose="02020603050405020304" pitchFamily="18" charset="0"/>
                <a:cs typeface="Arial" panose="020B0604020202020204" pitchFamily="34" charset="0"/>
              </a:rPr>
              <a:t>DESAFÍOS</a:t>
            </a:r>
            <a:r>
              <a:rPr lang="es-419" altLang="es-CL"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 MANEJO E INCERTIDUMBRES, A PROPÓSITO DE UN CASO.</a:t>
            </a:r>
            <a:endParaRPr lang="es-CL" altLang="es-CL" sz="1400" dirty="0">
              <a:latin typeface="Arial" panose="020B0604020202020204" pitchFamily="34" charset="0"/>
              <a:ea typeface="Calibri" panose="020F0502020204030204" pitchFamily="34" charset="0"/>
              <a:cs typeface="Arial" panose="020B0604020202020204" pitchFamily="34" charset="0"/>
            </a:endParaRPr>
          </a:p>
        </p:txBody>
      </p:sp>
      <p:sp>
        <p:nvSpPr>
          <p:cNvPr id="12" name="CuadroTexto 2">
            <a:extLst>
              <a:ext uri="{FF2B5EF4-FFF2-40B4-BE49-F238E27FC236}">
                <a16:creationId xmlns:a16="http://schemas.microsoft.com/office/drawing/2014/main" id="{34060108-0EA8-4195-A625-DCA4FAEC12D5}"/>
              </a:ext>
            </a:extLst>
          </p:cNvPr>
          <p:cNvSpPr txBox="1">
            <a:spLocks noChangeArrowheads="1"/>
          </p:cNvSpPr>
          <p:nvPr/>
        </p:nvSpPr>
        <p:spPr bwMode="auto">
          <a:xfrm>
            <a:off x="2035175" y="1017988"/>
            <a:ext cx="8728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s-CL" altLang="es-CL" sz="1000" dirty="0">
                <a:latin typeface="Arial" panose="020B0604020202020204" pitchFamily="34" charset="0"/>
                <a:cs typeface="Arial" panose="020B0604020202020204" pitchFamily="34" charset="0"/>
              </a:rPr>
              <a:t>Autores: Gutiérrez, Saúl</a:t>
            </a:r>
            <a:r>
              <a:rPr lang="es-CL" altLang="es-CL" sz="1000" baseline="30000" dirty="0">
                <a:latin typeface="Arial" panose="020B0604020202020204" pitchFamily="34" charset="0"/>
                <a:cs typeface="Arial" panose="020B0604020202020204" pitchFamily="34" charset="0"/>
              </a:rPr>
              <a:t>1</a:t>
            </a:r>
            <a:r>
              <a:rPr lang="es-CL" altLang="es-CL" sz="1000" dirty="0">
                <a:latin typeface="Arial" panose="020B0604020202020204" pitchFamily="34" charset="0"/>
                <a:cs typeface="Arial" panose="020B0604020202020204" pitchFamily="34" charset="0"/>
              </a:rPr>
              <a:t>; Opazo, Manuel</a:t>
            </a:r>
            <a:r>
              <a:rPr lang="es-CL" altLang="es-CL" sz="1000" baseline="30000" dirty="0">
                <a:latin typeface="Arial" panose="020B0604020202020204" pitchFamily="34" charset="0"/>
                <a:cs typeface="Arial" panose="020B0604020202020204" pitchFamily="34" charset="0"/>
              </a:rPr>
              <a:t>1</a:t>
            </a:r>
            <a:r>
              <a:rPr lang="es-CL" altLang="es-CL" sz="1000" dirty="0">
                <a:latin typeface="Arial" panose="020B0604020202020204" pitchFamily="34" charset="0"/>
                <a:cs typeface="Arial" panose="020B0604020202020204" pitchFamily="34" charset="0"/>
              </a:rPr>
              <a:t>; Jofré, Fabián</a:t>
            </a:r>
            <a:r>
              <a:rPr lang="es-CL" altLang="es-CL" sz="1000" baseline="30000" dirty="0">
                <a:latin typeface="Arial" panose="020B0604020202020204" pitchFamily="34" charset="0"/>
                <a:cs typeface="Arial" panose="020B0604020202020204" pitchFamily="34" charset="0"/>
              </a:rPr>
              <a:t>1</a:t>
            </a:r>
            <a:r>
              <a:rPr lang="es-CL" altLang="es-CL" sz="1000" dirty="0">
                <a:latin typeface="Arial" panose="020B0604020202020204" pitchFamily="34" charset="0"/>
                <a:cs typeface="Arial" panose="020B0604020202020204" pitchFamily="34" charset="0"/>
              </a:rPr>
              <a:t>; Lorca, Pablo</a:t>
            </a:r>
            <a:r>
              <a:rPr lang="es-CL" altLang="es-CL" sz="1000" baseline="30000" dirty="0">
                <a:latin typeface="Arial" panose="020B0604020202020204" pitchFamily="34" charset="0"/>
                <a:cs typeface="Arial" panose="020B0604020202020204" pitchFamily="34" charset="0"/>
              </a:rPr>
              <a:t>1</a:t>
            </a:r>
            <a:endParaRPr lang="es-CL" altLang="es-CL" sz="1000" dirty="0">
              <a:latin typeface="Arial" panose="020B0604020202020204" pitchFamily="34" charset="0"/>
              <a:cs typeface="Arial" panose="020B0604020202020204" pitchFamily="34" charset="0"/>
            </a:endParaRPr>
          </a:p>
          <a:p>
            <a:pPr algn="ctr" eaLnBrk="1" hangingPunct="1">
              <a:spcBef>
                <a:spcPct val="0"/>
              </a:spcBef>
              <a:buFontTx/>
              <a:buNone/>
            </a:pPr>
            <a:r>
              <a:rPr lang="es-CL" altLang="es-CL" sz="1000" dirty="0">
                <a:latin typeface="Arial" panose="020B0604020202020204" pitchFamily="34" charset="0"/>
                <a:cs typeface="Arial" panose="020B0604020202020204" pitchFamily="34" charset="0"/>
              </a:rPr>
              <a:t>Tutor: Bermeo, Andres</a:t>
            </a:r>
            <a:r>
              <a:rPr lang="es-CL" altLang="es-CL" sz="1000" baseline="30000" dirty="0">
                <a:latin typeface="Arial" panose="020B0604020202020204" pitchFamily="34" charset="0"/>
                <a:cs typeface="Arial" panose="020B0604020202020204" pitchFamily="34" charset="0"/>
              </a:rPr>
              <a:t>2</a:t>
            </a:r>
            <a:endParaRPr lang="es-CL" altLang="es-CL" sz="1000" dirty="0">
              <a:latin typeface="Arial" panose="020B0604020202020204" pitchFamily="34" charset="0"/>
              <a:cs typeface="Arial" panose="020B0604020202020204" pitchFamily="34" charset="0"/>
            </a:endParaRPr>
          </a:p>
          <a:p>
            <a:pPr algn="ctr" eaLnBrk="1" hangingPunct="1">
              <a:spcBef>
                <a:spcPct val="0"/>
              </a:spcBef>
              <a:buFontTx/>
              <a:buNone/>
            </a:pPr>
            <a:r>
              <a:rPr lang="es-CL" altLang="es-CL" sz="1000" dirty="0">
                <a:latin typeface="Arial" panose="020B0604020202020204" pitchFamily="34" charset="0"/>
                <a:cs typeface="Arial" panose="020B0604020202020204" pitchFamily="34" charset="0"/>
              </a:rPr>
              <a:t>1. Interno de Medicina, Universidad de Santiago de Chile.</a:t>
            </a:r>
          </a:p>
          <a:p>
            <a:pPr algn="ctr" eaLnBrk="1" hangingPunct="1">
              <a:spcBef>
                <a:spcPct val="0"/>
              </a:spcBef>
              <a:buFontTx/>
              <a:buNone/>
            </a:pPr>
            <a:r>
              <a:rPr lang="es-CL" altLang="es-CL" sz="1000" dirty="0">
                <a:latin typeface="Arial" panose="020B0604020202020204" pitchFamily="34" charset="0"/>
                <a:cs typeface="Arial" panose="020B0604020202020204" pitchFamily="34" charset="0"/>
              </a:rPr>
              <a:t>2. Residente Cirugía General, Universidad de Santiago de Chile - Hospital San José.</a:t>
            </a:r>
          </a:p>
        </p:txBody>
      </p:sp>
      <p:pic>
        <p:nvPicPr>
          <p:cNvPr id="13" name="Picture 2">
            <a:extLst>
              <a:ext uri="{FF2B5EF4-FFF2-40B4-BE49-F238E27FC236}">
                <a16:creationId xmlns:a16="http://schemas.microsoft.com/office/drawing/2014/main" id="{32C49CE3-1376-48D0-8C2A-F6CC0A6F9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58525" y="169685"/>
            <a:ext cx="963613"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uadroTexto 3">
            <a:extLst>
              <a:ext uri="{FF2B5EF4-FFF2-40B4-BE49-F238E27FC236}">
                <a16:creationId xmlns:a16="http://schemas.microsoft.com/office/drawing/2014/main" id="{4B11DFEB-3BCE-4948-BBA5-A3A3CECE490E}"/>
              </a:ext>
            </a:extLst>
          </p:cNvPr>
          <p:cNvSpPr txBox="1">
            <a:spLocks noChangeArrowheads="1"/>
          </p:cNvSpPr>
          <p:nvPr/>
        </p:nvSpPr>
        <p:spPr bwMode="auto">
          <a:xfrm>
            <a:off x="99879" y="1847104"/>
            <a:ext cx="3859675" cy="5176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s-ES" altLang="es-CL" sz="1200" b="1" u="sng" dirty="0">
                <a:latin typeface="Arial" panose="020B0604020202020204" pitchFamily="34" charset="0"/>
                <a:cs typeface="Arial" panose="020B0604020202020204" pitchFamily="34" charset="0"/>
              </a:rPr>
              <a:t>Introducción</a:t>
            </a:r>
          </a:p>
          <a:p>
            <a:pPr algn="ctr" eaLnBrk="1" hangingPunct="1">
              <a:spcBef>
                <a:spcPct val="0"/>
              </a:spcBef>
              <a:buFontTx/>
              <a:buNone/>
            </a:pPr>
            <a:endParaRPr lang="es-ES" altLang="es-CL" sz="1200" b="1" u="sng" dirty="0">
              <a:cs typeface="Arial" panose="020B0604020202020204" pitchFamily="34" charset="0"/>
            </a:endParaRP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Las Infecciones del trato urinario (ITU), corresponde a una de las infecciones más frecuentemente encontradas en el medio intra y extra hospitalario.</a:t>
            </a: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El agente causal más frecuentemente aislado es E. </a:t>
            </a:r>
            <a:r>
              <a:rPr lang="es-ES" altLang="es-CL" sz="800" dirty="0" err="1">
                <a:latin typeface="Arial" panose="020B0604020202020204" pitchFamily="34" charset="0"/>
                <a:cs typeface="Arial" panose="020B0604020202020204" pitchFamily="34" charset="0"/>
              </a:rPr>
              <a:t>coli</a:t>
            </a:r>
            <a:r>
              <a:rPr lang="es-ES" altLang="es-CL" sz="800" dirty="0">
                <a:latin typeface="Arial" panose="020B0604020202020204" pitchFamily="34" charset="0"/>
                <a:cs typeface="Arial" panose="020B0604020202020204" pitchFamily="34" charset="0"/>
              </a:rPr>
              <a:t> (1); pero en los últimos años se ha registrado un incremento de los patógenos </a:t>
            </a:r>
            <a:r>
              <a:rPr lang="es-ES" altLang="es-CL" sz="800" dirty="0" err="1">
                <a:latin typeface="Arial" panose="020B0604020202020204" pitchFamily="34" charset="0"/>
                <a:cs typeface="Arial" panose="020B0604020202020204" pitchFamily="34" charset="0"/>
              </a:rPr>
              <a:t>Multidrogoresistentes</a:t>
            </a:r>
            <a:r>
              <a:rPr lang="es-ES" altLang="es-CL" sz="800" dirty="0">
                <a:latin typeface="Arial" panose="020B0604020202020204" pitchFamily="34" charset="0"/>
                <a:cs typeface="Arial" panose="020B0604020202020204" pitchFamily="34" charset="0"/>
              </a:rPr>
              <a:t> (MDR) (2).</a:t>
            </a: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Un </a:t>
            </a:r>
            <a:r>
              <a:rPr lang="es-ES" altLang="es-CL" sz="800" dirty="0" err="1">
                <a:latin typeface="Arial" panose="020B0604020202020204" pitchFamily="34" charset="0"/>
                <a:cs typeface="Arial" panose="020B0604020202020204" pitchFamily="34" charset="0"/>
              </a:rPr>
              <a:t>uropatógeno</a:t>
            </a:r>
            <a:r>
              <a:rPr lang="es-ES" altLang="es-CL" sz="800" dirty="0">
                <a:latin typeface="Arial" panose="020B0604020202020204" pitchFamily="34" charset="0"/>
                <a:cs typeface="Arial" panose="020B0604020202020204" pitchFamily="34" charset="0"/>
              </a:rPr>
              <a:t> MDR puede ser definido como un agente no susceptible a ≥ 1 antibiótico en ≥ 3 familias de antibióticos.</a:t>
            </a: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Algunos de los factores de riesgo para padecer una ITU por patógeno MDR son el uso extendido de antimicrobianos, antecedente de ITU, viajes internacionales recientes, Enfermedades crónicas no transmisibles (ECNT). Lo anterior supone desafíos en el tratamiento, aumento de los costos hospitalarios y días-cama. </a:t>
            </a:r>
          </a:p>
          <a:p>
            <a:pPr algn="just" eaLnBrk="1" hangingPunct="1">
              <a:spcBef>
                <a:spcPct val="0"/>
              </a:spcBef>
              <a:buFontTx/>
              <a:buNone/>
            </a:pPr>
            <a:endParaRPr lang="es-ES" altLang="es-CL" sz="1050" dirty="0">
              <a:latin typeface="Arial" panose="020B0604020202020204" pitchFamily="34" charset="0"/>
              <a:cs typeface="Arial" panose="020B0604020202020204" pitchFamily="34" charset="0"/>
            </a:endParaRPr>
          </a:p>
          <a:p>
            <a:pPr algn="ctr" eaLnBrk="1" hangingPunct="1">
              <a:spcBef>
                <a:spcPct val="0"/>
              </a:spcBef>
              <a:buFontTx/>
              <a:buNone/>
            </a:pPr>
            <a:r>
              <a:rPr lang="es-ES" altLang="es-CL" sz="1200" b="1" u="sng" dirty="0">
                <a:latin typeface="Arial" panose="020B0604020202020204" pitchFamily="34" charset="0"/>
                <a:cs typeface="Arial" panose="020B0604020202020204" pitchFamily="34" charset="0"/>
              </a:rPr>
              <a:t>Presentación del caso</a:t>
            </a:r>
          </a:p>
          <a:p>
            <a:pPr algn="ctr" eaLnBrk="1" hangingPunct="1">
              <a:spcBef>
                <a:spcPct val="0"/>
              </a:spcBef>
              <a:buFontTx/>
              <a:buNone/>
            </a:pPr>
            <a:endParaRPr lang="es-ES" altLang="es-CL" sz="1050" b="1" u="sng" dirty="0">
              <a:cs typeface="Arial" panose="020B0604020202020204" pitchFamily="34" charset="0"/>
            </a:endParaRP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Paciente de sexo femenino, de 62 años, con antecedentes de Diabetes Mellitus II, ITU a repetición por agentes MDR, enfermedad renal crónica (ERC) etapa III, Hipertensión arterial.</a:t>
            </a: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Hospitalizada por angina inestable; Presenta disuria y urgencia miccional en la hospitalización.</a:t>
            </a:r>
          </a:p>
          <a:p>
            <a:pPr algn="just" eaLnBrk="1" hangingPunct="1">
              <a:spcBef>
                <a:spcPct val="0"/>
              </a:spcBef>
              <a:buFontTx/>
              <a:buNone/>
            </a:pPr>
            <a:endParaRPr lang="es-ES" altLang="es-CL" sz="800" dirty="0">
              <a:latin typeface="Arial" panose="020B0604020202020204" pitchFamily="34" charset="0"/>
              <a:cs typeface="Arial" panose="020B0604020202020204" pitchFamily="34" charset="0"/>
            </a:endParaRPr>
          </a:p>
          <a:p>
            <a:pPr algn="just">
              <a:spcBef>
                <a:spcPct val="0"/>
              </a:spcBef>
              <a:buNone/>
            </a:pPr>
            <a:r>
              <a:rPr lang="es-ES" sz="800" dirty="0">
                <a:latin typeface="Arial" panose="020B0604020202020204" pitchFamily="34" charset="0"/>
                <a:cs typeface="Arial" panose="020B0604020202020204" pitchFamily="34" charset="0"/>
              </a:rPr>
              <a:t>En la hospitalización actual se obtiene un urocultivo positivo para E. </a:t>
            </a:r>
            <a:r>
              <a:rPr lang="es-ES" sz="800" dirty="0" err="1">
                <a:latin typeface="Arial" panose="020B0604020202020204" pitchFamily="34" charset="0"/>
                <a:cs typeface="Arial" panose="020B0604020202020204" pitchFamily="34" charset="0"/>
              </a:rPr>
              <a:t>faecium</a:t>
            </a:r>
            <a:r>
              <a:rPr lang="es-ES" sz="800" dirty="0">
                <a:latin typeface="Arial" panose="020B0604020202020204" pitchFamily="34" charset="0"/>
                <a:cs typeface="Arial" panose="020B0604020202020204" pitchFamily="34" charset="0"/>
              </a:rPr>
              <a:t> MDR, E. </a:t>
            </a:r>
            <a:r>
              <a:rPr lang="es-ES" sz="800" dirty="0" err="1">
                <a:latin typeface="Arial" panose="020B0604020202020204" pitchFamily="34" charset="0"/>
                <a:cs typeface="Arial" panose="020B0604020202020204" pitchFamily="34" charset="0"/>
              </a:rPr>
              <a:t>coli</a:t>
            </a:r>
            <a:r>
              <a:rPr lang="es-ES" sz="800" dirty="0">
                <a:latin typeface="Arial" panose="020B0604020202020204" pitchFamily="34" charset="0"/>
                <a:cs typeface="Arial" panose="020B0604020202020204" pitchFamily="34" charset="0"/>
              </a:rPr>
              <a:t> </a:t>
            </a:r>
            <a:r>
              <a:rPr lang="es-ES" sz="800" dirty="0" err="1">
                <a:latin typeface="Arial" panose="020B0604020202020204" pitchFamily="34" charset="0"/>
                <a:cs typeface="Arial" panose="020B0604020202020204" pitchFamily="34" charset="0"/>
              </a:rPr>
              <a:t>multisensible</a:t>
            </a:r>
            <a:r>
              <a:rPr lang="es-ES" sz="800" dirty="0">
                <a:latin typeface="Arial" panose="020B0604020202020204" pitchFamily="34" charset="0"/>
                <a:cs typeface="Arial" panose="020B0604020202020204" pitchFamily="34" charset="0"/>
              </a:rPr>
              <a:t>, K. </a:t>
            </a:r>
            <a:r>
              <a:rPr lang="es-ES" sz="800" dirty="0" err="1">
                <a:latin typeface="Arial" panose="020B0604020202020204" pitchFamily="34" charset="0"/>
                <a:cs typeface="Arial" panose="020B0604020202020204" pitchFamily="34" charset="0"/>
              </a:rPr>
              <a:t>pneumoniae</a:t>
            </a:r>
            <a:r>
              <a:rPr lang="es-ES" sz="800" dirty="0">
                <a:latin typeface="Arial" panose="020B0604020202020204" pitchFamily="34" charset="0"/>
                <a:cs typeface="Arial" panose="020B0604020202020204" pitchFamily="34" charset="0"/>
              </a:rPr>
              <a:t> MDR con Blue Carba y KPC positivo, sensible a Amikacina, diagnosticándose una ITU MDR. Se realiza estudio ampliado de sensibilidad, que informa sensibilidad a Ceftazidima/</a:t>
            </a:r>
            <a:r>
              <a:rPr lang="es-ES" sz="800" dirty="0" err="1">
                <a:latin typeface="Arial" panose="020B0604020202020204" pitchFamily="34" charset="0"/>
                <a:cs typeface="Arial" panose="020B0604020202020204" pitchFamily="34" charset="0"/>
              </a:rPr>
              <a:t>Avibactam</a:t>
            </a:r>
            <a:r>
              <a:rPr lang="es-ES" sz="800" dirty="0">
                <a:latin typeface="Arial" panose="020B0604020202020204" pitchFamily="34" charset="0"/>
                <a:cs typeface="Arial" panose="020B0604020202020204" pitchFamily="34" charset="0"/>
              </a:rPr>
              <a:t>.</a:t>
            </a:r>
          </a:p>
          <a:p>
            <a:pPr algn="just" eaLnBrk="1" hangingPunct="1">
              <a:spcBef>
                <a:spcPct val="0"/>
              </a:spcBef>
              <a:buFontTx/>
              <a:buNone/>
            </a:pPr>
            <a:endParaRPr lang="es-ES" altLang="es-CL" sz="900" dirty="0">
              <a:latin typeface="Arial" panose="020B0604020202020204" pitchFamily="34" charset="0"/>
              <a:cs typeface="Arial" panose="020B0604020202020204" pitchFamily="34" charset="0"/>
            </a:endParaRPr>
          </a:p>
          <a:p>
            <a:pPr algn="ctr" eaLnBrk="1" hangingPunct="1">
              <a:buNone/>
              <a:defRPr/>
            </a:pPr>
            <a:r>
              <a:rPr lang="es-ES" sz="1200" b="1" u="sng" dirty="0">
                <a:latin typeface="Arial" panose="020B0604020202020204" pitchFamily="34" charset="0"/>
                <a:cs typeface="Arial" panose="020B0604020202020204" pitchFamily="34" charset="0"/>
              </a:rPr>
              <a:t>Pregunta clínica</a:t>
            </a:r>
          </a:p>
          <a:p>
            <a:pPr algn="ctr" eaLnBrk="1" hangingPunct="1">
              <a:defRPr/>
            </a:pPr>
            <a:endParaRPr lang="es-ES" sz="1200" b="1" u="sng" dirty="0"/>
          </a:p>
          <a:p>
            <a:pPr algn="just" eaLnBrk="1" hangingPunct="1">
              <a:buNone/>
              <a:defRPr/>
            </a:pPr>
            <a:r>
              <a:rPr lang="es-ES" sz="800" dirty="0">
                <a:latin typeface="Arial" panose="020B0604020202020204" pitchFamily="34" charset="0"/>
                <a:cs typeface="Arial" panose="020B0604020202020204" pitchFamily="34" charset="0"/>
              </a:rPr>
              <a:t>En pacientes con antecedente de uso antibiótico a repetición y enfermedades crónicas no transmisibles (ECNT) que cursan con ITU por bacterias MDR, comparado con controles sin ECNT y con ITU por agente no MDR ¿Cuáles son las particularidades del manejo y sus limitaciones?</a:t>
            </a:r>
          </a:p>
          <a:p>
            <a:pPr algn="just" eaLnBrk="1" hangingPunct="1">
              <a:spcBef>
                <a:spcPct val="0"/>
              </a:spcBef>
              <a:buFontTx/>
              <a:buNone/>
            </a:pPr>
            <a:endParaRPr lang="es-ES" altLang="es-CL" sz="800" dirty="0">
              <a:latin typeface="Arial" panose="020B0604020202020204" pitchFamily="34" charset="0"/>
              <a:cs typeface="Arial" panose="020B0604020202020204" pitchFamily="34" charset="0"/>
            </a:endParaRPr>
          </a:p>
          <a:p>
            <a:pPr algn="just" eaLnBrk="1" hangingPunct="1">
              <a:spcBef>
                <a:spcPct val="0"/>
              </a:spcBef>
              <a:buFontTx/>
              <a:buNone/>
            </a:pPr>
            <a:endParaRPr lang="es-ES" altLang="es-CL" sz="900" dirty="0">
              <a:latin typeface="Arial" panose="020B0604020202020204" pitchFamily="34" charset="0"/>
              <a:cs typeface="Arial" panose="020B0604020202020204" pitchFamily="34" charset="0"/>
            </a:endParaRPr>
          </a:p>
          <a:p>
            <a:pPr algn="just" eaLnBrk="1" hangingPunct="1">
              <a:spcBef>
                <a:spcPct val="0"/>
              </a:spcBef>
              <a:buFontTx/>
              <a:buNone/>
            </a:pPr>
            <a:endParaRPr lang="es-CL" altLang="es-CL" sz="900"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31B99F1D-4A36-404C-A6A7-94011F09907C}"/>
              </a:ext>
            </a:extLst>
          </p:cNvPr>
          <p:cNvSpPr txBox="1"/>
          <p:nvPr/>
        </p:nvSpPr>
        <p:spPr>
          <a:xfrm>
            <a:off x="8162463" y="1640288"/>
            <a:ext cx="3859675" cy="5947782"/>
          </a:xfrm>
          <a:prstGeom prst="rect">
            <a:avLst/>
          </a:prstGeom>
          <a:noFill/>
        </p:spPr>
        <p:txBody>
          <a:bodyPr wrap="square">
            <a:spAutoFit/>
          </a:bodyPr>
          <a:lstStyle/>
          <a:p>
            <a:pPr algn="just" eaLnBrk="1" hangingPunct="1">
              <a:defRPr/>
            </a:pPr>
            <a:endParaRPr lang="es-ES" sz="900" dirty="0">
              <a:latin typeface="Arial" panose="020B0604020202020204" pitchFamily="34" charset="0"/>
              <a:cs typeface="Arial" panose="020B0604020202020204" pitchFamily="34" charset="0"/>
            </a:endParaRPr>
          </a:p>
          <a:p>
            <a:pPr algn="ctr" eaLnBrk="1" hangingPunct="1">
              <a:defRPr/>
            </a:pPr>
            <a:endParaRPr lang="es-ES" sz="1200" b="1" u="sng" dirty="0">
              <a:latin typeface="Arial" panose="020B0604020202020204" pitchFamily="34" charset="0"/>
              <a:cs typeface="Arial" panose="020B0604020202020204" pitchFamily="34" charset="0"/>
            </a:endParaRPr>
          </a:p>
          <a:p>
            <a:pPr algn="ctr" eaLnBrk="1" hangingPunct="1">
              <a:defRPr/>
            </a:pPr>
            <a:r>
              <a:rPr lang="es-ES" sz="1200" b="1" u="sng" dirty="0">
                <a:latin typeface="Arial" panose="020B0604020202020204" pitchFamily="34" charset="0"/>
                <a:cs typeface="Arial" panose="020B0604020202020204" pitchFamily="34" charset="0"/>
              </a:rPr>
              <a:t>Resolución del caso</a:t>
            </a:r>
          </a:p>
          <a:p>
            <a:pPr algn="ctr" eaLnBrk="1" hangingPunct="1">
              <a:defRPr/>
            </a:pPr>
            <a:endParaRPr lang="es-ES" sz="12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eaLnBrk="1" hangingPunct="1">
              <a:defRPr/>
            </a:pPr>
            <a:r>
              <a:rPr lang="es-ES" sz="800" dirty="0">
                <a:latin typeface="Arial" panose="020B0604020202020204" pitchFamily="34" charset="0"/>
                <a:cs typeface="Arial" panose="020B0604020202020204" pitchFamily="34" charset="0"/>
              </a:rPr>
              <a:t>La paciente logra la erradicación de KPN con terapia antibiótica de Ceftazidima/</a:t>
            </a:r>
            <a:r>
              <a:rPr lang="es-ES" sz="800" dirty="0" err="1">
                <a:latin typeface="Arial" panose="020B0604020202020204" pitchFamily="34" charset="0"/>
                <a:cs typeface="Arial" panose="020B0604020202020204" pitchFamily="34" charset="0"/>
              </a:rPr>
              <a:t>Avibactam</a:t>
            </a:r>
            <a:r>
              <a:rPr lang="es-ES" sz="800" dirty="0">
                <a:latin typeface="Arial" panose="020B0604020202020204" pitchFamily="34" charset="0"/>
                <a:cs typeface="Arial" panose="020B0604020202020204" pitchFamily="34" charset="0"/>
              </a:rPr>
              <a:t> 1,25 gramos cada 8 horas por 7 días. Posterior al alta de la paciente se recibe estudio de screening fenotípico del Instituto de Salud Pública, de acuerdo con las normas vigentes a nivel nacional.</a:t>
            </a:r>
          </a:p>
          <a:p>
            <a:pPr algn="ctr" eaLnBrk="1" hangingPunct="1">
              <a:spcBef>
                <a:spcPct val="0"/>
              </a:spcBef>
              <a:buFontTx/>
              <a:buNone/>
            </a:pPr>
            <a:endParaRPr lang="es-ES" altLang="es-CL" sz="1200" b="1" u="sng" dirty="0">
              <a:latin typeface="Arial" panose="020B0604020202020204" pitchFamily="34" charset="0"/>
              <a:cs typeface="Arial" panose="020B0604020202020204" pitchFamily="34" charset="0"/>
            </a:endParaRPr>
          </a:p>
          <a:p>
            <a:pPr algn="ctr" eaLnBrk="1" hangingPunct="1">
              <a:spcBef>
                <a:spcPct val="0"/>
              </a:spcBef>
              <a:buFontTx/>
              <a:buNone/>
            </a:pPr>
            <a:r>
              <a:rPr lang="es-ES" altLang="es-CL" sz="1200" b="1" u="sng" dirty="0">
                <a:latin typeface="Arial" panose="020B0604020202020204" pitchFamily="34" charset="0"/>
                <a:cs typeface="Arial" panose="020B0604020202020204" pitchFamily="34" charset="0"/>
              </a:rPr>
              <a:t>Discusión </a:t>
            </a:r>
          </a:p>
          <a:p>
            <a:pPr algn="just" eaLnBrk="1" hangingPunct="1">
              <a:spcBef>
                <a:spcPct val="0"/>
              </a:spcBef>
              <a:buFontTx/>
              <a:buNone/>
            </a:pPr>
            <a:endParaRPr lang="es-ES" altLang="es-CL" sz="1050" dirty="0">
              <a:latin typeface="Arial" panose="020B0604020202020204" pitchFamily="34" charset="0"/>
              <a:cs typeface="Arial" panose="020B0604020202020204" pitchFamily="34" charset="0"/>
            </a:endParaRP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Existen múltiples áreas sin consenso en el tratamiento de ITU MDR, en aspectos como controles al termino de la terapia y medidas extrahospitalarias.</a:t>
            </a:r>
          </a:p>
          <a:p>
            <a:pPr algn="just" eaLnBrk="1" hangingPunct="1">
              <a:spcBef>
                <a:spcPct val="0"/>
              </a:spcBef>
              <a:buFontTx/>
              <a:buNone/>
            </a:pPr>
            <a:r>
              <a:rPr lang="es-ES" altLang="es-CL" sz="800" dirty="0">
                <a:latin typeface="Arial" panose="020B0604020202020204" pitchFamily="34" charset="0"/>
                <a:cs typeface="Arial" panose="020B0604020202020204" pitchFamily="34" charset="0"/>
              </a:rPr>
              <a:t>Este caso, muestra los déficits existentes en la evidencia científica; la paciente presentaba múltiples cursos antibióticos por úlceras diabéticas, la KPN MDR presentaba sensibilidad a 2 antibióticos únicamente, de los cuales solo  uno es indiscutiblemente elegible dada la nefrotoxicidad de la Amikacina en una paciente con ERC etapa III. La sociedad europea de Urología no recomienda la toma de urocultivos al finalizar tratamientos guiados por antibiograma, se desconoce la aplicabilidad de la recomendación en ITU por patógenos MDR, tampoco existen recomendaciones en medidas de aislamiento ambulatorio. De este caso se concluye  la relevancia del uso racional de antibióticos, el alto costo de los tratamientos antibióticos a utilizar en ITU MDR y la escasa evidencia disponible respecto del manejo (3) .</a:t>
            </a:r>
          </a:p>
          <a:p>
            <a:pPr algn="just" eaLnBrk="1" hangingPunct="1">
              <a:spcBef>
                <a:spcPct val="0"/>
              </a:spcBef>
              <a:buFontTx/>
              <a:buNone/>
            </a:pPr>
            <a:endParaRPr lang="es-ES" altLang="es-CL" sz="800" dirty="0">
              <a:latin typeface="Arial" panose="020B0604020202020204" pitchFamily="34" charset="0"/>
              <a:cs typeface="Arial" panose="020B0604020202020204" pitchFamily="34" charset="0"/>
            </a:endParaRPr>
          </a:p>
          <a:p>
            <a:pPr algn="ctr" eaLnBrk="1" hangingPunct="1">
              <a:spcBef>
                <a:spcPct val="0"/>
              </a:spcBef>
              <a:buFontTx/>
              <a:buNone/>
            </a:pPr>
            <a:r>
              <a:rPr lang="es-ES" altLang="es-CL" sz="1200" b="1" u="sng" dirty="0">
                <a:latin typeface="Arial" panose="020B0604020202020204" pitchFamily="34" charset="0"/>
                <a:cs typeface="Arial" panose="020B0604020202020204" pitchFamily="34" charset="0"/>
              </a:rPr>
              <a:t>Referencias</a:t>
            </a:r>
          </a:p>
          <a:p>
            <a:pPr algn="ctr" eaLnBrk="1" hangingPunct="1">
              <a:spcBef>
                <a:spcPct val="0"/>
              </a:spcBef>
              <a:buFontTx/>
              <a:buNone/>
            </a:pPr>
            <a:endParaRPr lang="es-ES" altLang="es-CL" sz="1200" b="1" u="sng" dirty="0">
              <a:latin typeface="Arial" panose="020B0604020202020204" pitchFamily="34" charset="0"/>
              <a:cs typeface="Arial" panose="020B0604020202020204" pitchFamily="34" charset="0"/>
            </a:endParaRPr>
          </a:p>
          <a:p>
            <a:pPr eaLnBrk="1" hangingPunct="1">
              <a:spcBef>
                <a:spcPct val="0"/>
              </a:spcBef>
              <a:buFontTx/>
              <a:buNone/>
            </a:pPr>
            <a:r>
              <a:rPr lang="es-ES" altLang="es-CL" sz="800" dirty="0">
                <a:latin typeface="Arial" panose="020B0604020202020204" pitchFamily="34" charset="0"/>
                <a:cs typeface="Arial" panose="020B0604020202020204" pitchFamily="34" charset="0"/>
              </a:rPr>
              <a:t>1. </a:t>
            </a:r>
            <a:r>
              <a:rPr lang="es-ES" altLang="es-CL" sz="800" dirty="0" err="1">
                <a:latin typeface="Arial" panose="020B0604020202020204" pitchFamily="34" charset="0"/>
                <a:cs typeface="Arial" panose="020B0604020202020204" pitchFamily="34" charset="0"/>
              </a:rPr>
              <a:t>Foxman</a:t>
            </a:r>
            <a:r>
              <a:rPr lang="es-ES" altLang="es-CL" sz="800" dirty="0">
                <a:latin typeface="Arial" panose="020B0604020202020204" pitchFamily="34" charset="0"/>
                <a:cs typeface="Arial" panose="020B0604020202020204" pitchFamily="34" charset="0"/>
              </a:rPr>
              <a:t> B. </a:t>
            </a:r>
            <a:r>
              <a:rPr lang="es-ES" altLang="es-CL" sz="800" dirty="0" err="1">
                <a:latin typeface="Arial" panose="020B0604020202020204" pitchFamily="34" charset="0"/>
                <a:cs typeface="Arial" panose="020B0604020202020204" pitchFamily="34" charset="0"/>
              </a:rPr>
              <a:t>Urinary</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tract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infection</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syndromes</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occurrence</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recurrence</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bacteriology</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risk</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factors</a:t>
            </a:r>
            <a:r>
              <a:rPr lang="es-ES" altLang="es-CL" sz="800" dirty="0">
                <a:latin typeface="Arial" panose="020B0604020202020204" pitchFamily="34" charset="0"/>
                <a:cs typeface="Arial" panose="020B0604020202020204" pitchFamily="34" charset="0"/>
              </a:rPr>
              <a:t>, and </a:t>
            </a:r>
            <a:r>
              <a:rPr lang="es-ES" altLang="es-CL" sz="800" dirty="0" err="1">
                <a:latin typeface="Arial" panose="020B0604020202020204" pitchFamily="34" charset="0"/>
                <a:cs typeface="Arial" panose="020B0604020202020204" pitchFamily="34" charset="0"/>
              </a:rPr>
              <a:t>disease</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burden</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Infect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Dis</a:t>
            </a:r>
            <a:r>
              <a:rPr lang="es-ES" altLang="es-CL" sz="800" dirty="0">
                <a:latin typeface="Arial" panose="020B0604020202020204" pitchFamily="34" charset="0"/>
                <a:cs typeface="Arial" panose="020B0604020202020204" pitchFamily="34" charset="0"/>
              </a:rPr>
              <a:t> Clin North Am. 2014;28(1):1-13. doi:10.1016/j.idc.2013.09.003.</a:t>
            </a:r>
          </a:p>
          <a:p>
            <a:pPr eaLnBrk="1" hangingPunct="1">
              <a:spcBef>
                <a:spcPct val="0"/>
              </a:spcBef>
              <a:buFontTx/>
              <a:buNone/>
            </a:pPr>
            <a:r>
              <a:rPr lang="es-ES" altLang="es-CL" sz="800" dirty="0">
                <a:latin typeface="Arial" panose="020B0604020202020204" pitchFamily="34" charset="0"/>
                <a:cs typeface="Arial" panose="020B0604020202020204" pitchFamily="34" charset="0"/>
              </a:rPr>
              <a:t>2. Walker E, </a:t>
            </a:r>
            <a:r>
              <a:rPr lang="es-ES" altLang="es-CL" sz="800" dirty="0" err="1">
                <a:latin typeface="Arial" panose="020B0604020202020204" pitchFamily="34" charset="0"/>
                <a:cs typeface="Arial" panose="020B0604020202020204" pitchFamily="34" charset="0"/>
              </a:rPr>
              <a:t>Lyman</a:t>
            </a:r>
            <a:r>
              <a:rPr lang="es-ES" altLang="es-CL" sz="800" dirty="0">
                <a:latin typeface="Arial" panose="020B0604020202020204" pitchFamily="34" charset="0"/>
                <a:cs typeface="Arial" panose="020B0604020202020204" pitchFamily="34" charset="0"/>
              </a:rPr>
              <a:t> A, Gupta K, Mahoney MV, </a:t>
            </a:r>
            <a:r>
              <a:rPr lang="es-ES" altLang="es-CL" sz="800" dirty="0" err="1">
                <a:latin typeface="Arial" panose="020B0604020202020204" pitchFamily="34" charset="0"/>
                <a:cs typeface="Arial" panose="020B0604020202020204" pitchFamily="34" charset="0"/>
              </a:rPr>
              <a:t>Snyder</a:t>
            </a:r>
            <a:r>
              <a:rPr lang="es-ES" altLang="es-CL" sz="800" dirty="0">
                <a:latin typeface="Arial" panose="020B0604020202020204" pitchFamily="34" charset="0"/>
                <a:cs typeface="Arial" panose="020B0604020202020204" pitchFamily="34" charset="0"/>
              </a:rPr>
              <a:t> GM, Hirsch EB. </a:t>
            </a:r>
            <a:r>
              <a:rPr lang="es-ES" altLang="es-CL" sz="800" dirty="0" err="1">
                <a:latin typeface="Arial" panose="020B0604020202020204" pitchFamily="34" charset="0"/>
                <a:cs typeface="Arial" panose="020B0604020202020204" pitchFamily="34" charset="0"/>
              </a:rPr>
              <a:t>Clinical</a:t>
            </a:r>
            <a:r>
              <a:rPr lang="es-ES" altLang="es-CL" sz="800" dirty="0">
                <a:latin typeface="Arial" panose="020B0604020202020204" pitchFamily="34" charset="0"/>
                <a:cs typeface="Arial" panose="020B0604020202020204" pitchFamily="34" charset="0"/>
              </a:rPr>
              <a:t> Management </a:t>
            </a:r>
            <a:r>
              <a:rPr lang="es-ES" altLang="es-CL" sz="800" dirty="0" err="1">
                <a:latin typeface="Arial" panose="020B0604020202020204" pitchFamily="34" charset="0"/>
                <a:cs typeface="Arial" panose="020B0604020202020204" pitchFamily="34" charset="0"/>
              </a:rPr>
              <a:t>of</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an</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Increasing</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Threat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Outpatient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Urinary</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Tract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Infections</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Due</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to</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Multidrug-Resistant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Uropathogens</a:t>
            </a:r>
            <a:r>
              <a:rPr lang="es-ES" altLang="es-CL" sz="800" dirty="0">
                <a:latin typeface="Arial" panose="020B0604020202020204" pitchFamily="34" charset="0"/>
                <a:cs typeface="Arial" panose="020B0604020202020204" pitchFamily="34" charset="0"/>
              </a:rPr>
              <a:t>. Clin </a:t>
            </a:r>
            <a:r>
              <a:rPr lang="es-ES" altLang="es-CL" sz="800" dirty="0" err="1">
                <a:latin typeface="Arial" panose="020B0604020202020204" pitchFamily="34" charset="0"/>
                <a:cs typeface="Arial" panose="020B0604020202020204" pitchFamily="34" charset="0"/>
              </a:rPr>
              <a:t>Infect</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Dis</a:t>
            </a:r>
            <a:r>
              <a:rPr lang="es-ES" altLang="es-CL" sz="800" dirty="0">
                <a:latin typeface="Arial" panose="020B0604020202020204" pitchFamily="34" charset="0"/>
                <a:cs typeface="Arial" panose="020B0604020202020204" pitchFamily="34" charset="0"/>
              </a:rPr>
              <a:t>. 2016;63(7):960-965. doi:10.1093/cid/ciw396.</a:t>
            </a:r>
          </a:p>
          <a:p>
            <a:pPr eaLnBrk="1" hangingPunct="1">
              <a:spcBef>
                <a:spcPct val="0"/>
              </a:spcBef>
              <a:buFontTx/>
              <a:buNone/>
            </a:pPr>
            <a:r>
              <a:rPr lang="es-ES" altLang="es-CL" sz="800" dirty="0">
                <a:latin typeface="Arial" panose="020B0604020202020204" pitchFamily="34" charset="0"/>
                <a:cs typeface="Arial" panose="020B0604020202020204" pitchFamily="34" charset="0"/>
              </a:rPr>
              <a:t>3. EAU </a:t>
            </a:r>
            <a:r>
              <a:rPr lang="es-ES" altLang="es-CL" sz="800" dirty="0" err="1">
                <a:latin typeface="Arial" panose="020B0604020202020204" pitchFamily="34" charset="0"/>
                <a:cs typeface="Arial" panose="020B0604020202020204" pitchFamily="34" charset="0"/>
              </a:rPr>
              <a:t>Guidelines</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Edn</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presented</a:t>
            </a:r>
            <a:r>
              <a:rPr lang="es-ES" altLang="es-CL" sz="800" dirty="0">
                <a:latin typeface="Arial" panose="020B0604020202020204" pitchFamily="34" charset="0"/>
                <a:cs typeface="Arial" panose="020B0604020202020204" pitchFamily="34" charset="0"/>
              </a:rPr>
              <a:t> at </a:t>
            </a:r>
            <a:r>
              <a:rPr lang="es-ES" altLang="es-CL" sz="800" dirty="0" err="1">
                <a:latin typeface="Arial" panose="020B0604020202020204" pitchFamily="34" charset="0"/>
                <a:cs typeface="Arial" panose="020B0604020202020204" pitchFamily="34" charset="0"/>
              </a:rPr>
              <a:t>the</a:t>
            </a:r>
            <a:r>
              <a:rPr lang="es-ES" altLang="es-CL" sz="800" dirty="0">
                <a:latin typeface="Arial" panose="020B0604020202020204" pitchFamily="34" charset="0"/>
                <a:cs typeface="Arial" panose="020B0604020202020204" pitchFamily="34" charset="0"/>
              </a:rPr>
              <a:t> EAU </a:t>
            </a:r>
            <a:r>
              <a:rPr lang="es-ES" altLang="es-CL" sz="800" dirty="0" err="1">
                <a:latin typeface="Arial" panose="020B0604020202020204" pitchFamily="34" charset="0"/>
                <a:cs typeface="Arial" panose="020B0604020202020204" pitchFamily="34" charset="0"/>
              </a:rPr>
              <a:t>Annual</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Congress</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Amsterdam</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the</a:t>
            </a:r>
            <a:r>
              <a:rPr lang="es-ES" altLang="es-CL" sz="800" dirty="0">
                <a:latin typeface="Arial" panose="020B0604020202020204" pitchFamily="34" charset="0"/>
                <a:cs typeface="Arial" panose="020B0604020202020204" pitchFamily="34" charset="0"/>
              </a:rPr>
              <a:t> </a:t>
            </a:r>
            <a:r>
              <a:rPr lang="es-ES" altLang="es-CL" sz="800" dirty="0" err="1">
                <a:latin typeface="Arial" panose="020B0604020202020204" pitchFamily="34" charset="0"/>
                <a:cs typeface="Arial" panose="020B0604020202020204" pitchFamily="34" charset="0"/>
              </a:rPr>
              <a:t>Netherlands</a:t>
            </a:r>
            <a:r>
              <a:rPr lang="es-ES" altLang="es-CL" sz="800" dirty="0">
                <a:latin typeface="Arial" panose="020B0604020202020204" pitchFamily="34" charset="0"/>
                <a:cs typeface="Arial" panose="020B0604020202020204" pitchFamily="34" charset="0"/>
              </a:rPr>
              <a:t> 2020. ISBN 978-94- 92671-07-3.</a:t>
            </a:r>
          </a:p>
          <a:p>
            <a:pPr algn="ctr" eaLnBrk="1" hangingPunct="1">
              <a:spcBef>
                <a:spcPct val="0"/>
              </a:spcBef>
              <a:buFontTx/>
              <a:buNone/>
            </a:pPr>
            <a:endParaRPr lang="es-ES" altLang="es-CL" sz="800" dirty="0">
              <a:latin typeface="Arial" panose="020B0604020202020204" pitchFamily="34" charset="0"/>
              <a:cs typeface="Arial" panose="020B0604020202020204" pitchFamily="34" charset="0"/>
            </a:endParaRPr>
          </a:p>
          <a:p>
            <a:pPr algn="ctr" eaLnBrk="1" hangingPunct="1">
              <a:spcBef>
                <a:spcPct val="0"/>
              </a:spcBef>
              <a:buFontTx/>
              <a:buNone/>
            </a:pPr>
            <a:endParaRPr lang="es-ES" altLang="es-CL" sz="800" dirty="0">
              <a:latin typeface="Arial" panose="020B0604020202020204" pitchFamily="34" charset="0"/>
              <a:cs typeface="Arial" panose="020B0604020202020204" pitchFamily="34" charset="0"/>
            </a:endParaRPr>
          </a:p>
          <a:p>
            <a:pPr algn="just" eaLnBrk="1" hangingPunct="1">
              <a:defRPr/>
            </a:pPr>
            <a:endParaRPr lang="es-ES" sz="900" dirty="0">
              <a:latin typeface="Arial" panose="020B0604020202020204" pitchFamily="34" charset="0"/>
              <a:cs typeface="Arial" panose="020B0604020202020204" pitchFamily="34" charset="0"/>
            </a:endParaRPr>
          </a:p>
          <a:p>
            <a:pPr algn="just" eaLnBrk="1" hangingPunct="1">
              <a:defRPr/>
            </a:pPr>
            <a:endParaRPr lang="es-ES" sz="800" dirty="0">
              <a:latin typeface="Arial" panose="020B0604020202020204" pitchFamily="34" charset="0"/>
              <a:cs typeface="Arial" panose="020B0604020202020204" pitchFamily="34" charset="0"/>
            </a:endParaRPr>
          </a:p>
          <a:p>
            <a:pPr algn="just" eaLnBrk="1" hangingPunct="1">
              <a:defRPr/>
            </a:pPr>
            <a:endParaRPr lang="es-ES" sz="800" dirty="0">
              <a:latin typeface="Arial" panose="020B0604020202020204" pitchFamily="34" charset="0"/>
              <a:cs typeface="Arial" panose="020B0604020202020204" pitchFamily="34" charset="0"/>
            </a:endParaRPr>
          </a:p>
          <a:p>
            <a:pPr algn="just" eaLnBrk="1" hangingPunct="1">
              <a:defRPr/>
            </a:pPr>
            <a:endParaRPr lang="es-ES" sz="900" dirty="0">
              <a:latin typeface="Arial" panose="020B0604020202020204" pitchFamily="34" charset="0"/>
              <a:cs typeface="Arial" panose="020B0604020202020204" pitchFamily="34" charset="0"/>
            </a:endParaRPr>
          </a:p>
          <a:p>
            <a:pPr algn="just" eaLnBrk="1" hangingPunct="1">
              <a:defRPr/>
            </a:pPr>
            <a:endParaRPr lang="es-ES" sz="1100" dirty="0">
              <a:latin typeface="Arial" panose="020B0604020202020204" pitchFamily="34" charset="0"/>
              <a:cs typeface="Arial" panose="020B0604020202020204" pitchFamily="34" charset="0"/>
            </a:endParaRPr>
          </a:p>
        </p:txBody>
      </p:sp>
      <p:pic>
        <p:nvPicPr>
          <p:cNvPr id="17" name="Imagen 2">
            <a:extLst>
              <a:ext uri="{FF2B5EF4-FFF2-40B4-BE49-F238E27FC236}">
                <a16:creationId xmlns:a16="http://schemas.microsoft.com/office/drawing/2014/main" id="{53E4C706-6897-43F3-BE97-929AADADE3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0626" y="1847104"/>
            <a:ext cx="1219200"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4">
            <a:extLst>
              <a:ext uri="{FF2B5EF4-FFF2-40B4-BE49-F238E27FC236}">
                <a16:creationId xmlns:a16="http://schemas.microsoft.com/office/drawing/2014/main" id="{DF2EB65B-B99B-4FAD-8205-380A6D1183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6826" y="2167779"/>
            <a:ext cx="119380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uadroTexto 18">
            <a:extLst>
              <a:ext uri="{FF2B5EF4-FFF2-40B4-BE49-F238E27FC236}">
                <a16:creationId xmlns:a16="http://schemas.microsoft.com/office/drawing/2014/main" id="{223F7F8B-D6CA-4878-A0C7-B96C8BD4DEAB}"/>
              </a:ext>
            </a:extLst>
          </p:cNvPr>
          <p:cNvSpPr txBox="1"/>
          <p:nvPr/>
        </p:nvSpPr>
        <p:spPr>
          <a:xfrm>
            <a:off x="4777102" y="4772261"/>
            <a:ext cx="2502724" cy="784830"/>
          </a:xfrm>
          <a:prstGeom prst="rect">
            <a:avLst/>
          </a:prstGeom>
          <a:noFill/>
        </p:spPr>
        <p:txBody>
          <a:bodyPr wrap="square" rtlCol="0">
            <a:spAutoFit/>
          </a:bodyPr>
          <a:lstStyle/>
          <a:p>
            <a:pPr algn="just"/>
            <a:r>
              <a:rPr lang="es-ES" sz="750" dirty="0"/>
              <a:t>Figura 1. Antibiograma con estudio de sensibilidad extendido de K. </a:t>
            </a:r>
            <a:r>
              <a:rPr lang="es-ES" sz="750" dirty="0" err="1"/>
              <a:t>pneumoniae</a:t>
            </a:r>
            <a:r>
              <a:rPr lang="es-ES" sz="750" dirty="0"/>
              <a:t>, obtenido de cultivo de orina del paciente tratado. KPC: </a:t>
            </a:r>
            <a:r>
              <a:rPr lang="es-ES" sz="750" dirty="0" err="1"/>
              <a:t>Serin</a:t>
            </a:r>
            <a:r>
              <a:rPr lang="es-ES" sz="750" dirty="0"/>
              <a:t> </a:t>
            </a:r>
            <a:r>
              <a:rPr lang="es-ES" sz="750" dirty="0" err="1"/>
              <a:t>Carbapenemasa</a:t>
            </a:r>
            <a:r>
              <a:rPr lang="es-ES" sz="750" dirty="0"/>
              <a:t>. BLEE: Betalactamasa de espectro extendido. CIM: Concentración inhibitoria mínima Basado en informe de antibiograma del Complejo Hospitalario San José.</a:t>
            </a:r>
            <a:endParaRPr lang="es-CL" sz="750" dirty="0"/>
          </a:p>
        </p:txBody>
      </p:sp>
      <p:sp>
        <p:nvSpPr>
          <p:cNvPr id="2" name="CuadroTexto 1">
            <a:extLst>
              <a:ext uri="{FF2B5EF4-FFF2-40B4-BE49-F238E27FC236}">
                <a16:creationId xmlns:a16="http://schemas.microsoft.com/office/drawing/2014/main" id="{EE56A02B-E8B8-49B6-9D76-B53BD0428D93}"/>
              </a:ext>
            </a:extLst>
          </p:cNvPr>
          <p:cNvSpPr txBox="1"/>
          <p:nvPr/>
        </p:nvSpPr>
        <p:spPr>
          <a:xfrm>
            <a:off x="4166163" y="5545182"/>
            <a:ext cx="3859674" cy="1123384"/>
          </a:xfrm>
          <a:prstGeom prst="rect">
            <a:avLst/>
          </a:prstGeom>
          <a:noFill/>
        </p:spPr>
        <p:txBody>
          <a:bodyPr wrap="square" rtlCol="0">
            <a:spAutoFit/>
          </a:bodyPr>
          <a:lstStyle/>
          <a:p>
            <a:pPr algn="ctr" eaLnBrk="1" hangingPunct="1">
              <a:defRPr/>
            </a:pPr>
            <a:r>
              <a:rPr lang="es-ES" sz="1400" b="1" u="sng" dirty="0">
                <a:latin typeface="Arial" panose="020B0604020202020204" pitchFamily="34" charset="0"/>
                <a:cs typeface="Arial" panose="020B0604020202020204" pitchFamily="34" charset="0"/>
              </a:rPr>
              <a:t>Abordaje metodológico</a:t>
            </a:r>
          </a:p>
          <a:p>
            <a:pPr algn="ctr" eaLnBrk="1" hangingPunct="1">
              <a:defRPr/>
            </a:pPr>
            <a:endParaRPr lang="es-ES" sz="1200" b="1" u="sng" dirty="0">
              <a:latin typeface="Arial" panose="020B0604020202020204" pitchFamily="34" charset="0"/>
              <a:cs typeface="Arial" panose="020B0604020202020204" pitchFamily="34" charset="0"/>
            </a:endParaRPr>
          </a:p>
          <a:p>
            <a:pPr algn="just" eaLnBrk="1" hangingPunct="1">
              <a:defRPr/>
            </a:pPr>
            <a:r>
              <a:rPr lang="es-ES" sz="800" dirty="0">
                <a:latin typeface="Arial" panose="020B0604020202020204" pitchFamily="34" charset="0"/>
                <a:cs typeface="Arial" panose="020B0604020202020204" pitchFamily="34" charset="0"/>
              </a:rPr>
              <a:t>El abordaje de los pacientes con ITU MDR es complejo, no existen acuerdos en manejo ambulatorio e intrahospitalario actualmente.</a:t>
            </a:r>
          </a:p>
          <a:p>
            <a:pPr algn="just" eaLnBrk="1" hangingPunct="1">
              <a:defRPr/>
            </a:pPr>
            <a:r>
              <a:rPr lang="es-ES" sz="800" dirty="0">
                <a:latin typeface="Arial" panose="020B0604020202020204" pitchFamily="34" charset="0"/>
                <a:cs typeface="Arial" panose="020B0604020202020204" pitchFamily="34" charset="0"/>
              </a:rPr>
              <a:t>En este caso se inició tratamiento antibiótico guiado por estudio de sensibilidad, con Ceftazidima/</a:t>
            </a:r>
            <a:r>
              <a:rPr lang="es-ES" sz="800" dirty="0" err="1">
                <a:latin typeface="Arial" panose="020B0604020202020204" pitchFamily="34" charset="0"/>
                <a:cs typeface="Arial" panose="020B0604020202020204" pitchFamily="34" charset="0"/>
              </a:rPr>
              <a:t>Avibactam</a:t>
            </a:r>
            <a:r>
              <a:rPr lang="es-ES" sz="800" dirty="0">
                <a:latin typeface="Arial" panose="020B0604020202020204" pitchFamily="34" charset="0"/>
                <a:cs typeface="Arial" panose="020B0604020202020204" pitchFamily="34" charset="0"/>
              </a:rPr>
              <a:t>; sumado a medidas de aislamiento por contacto.</a:t>
            </a:r>
          </a:p>
          <a:p>
            <a:endParaRPr lang="es-CL"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34668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769</Words>
  <Application>Microsoft Office PowerPoint</Application>
  <PresentationFormat>Panorámica</PresentationFormat>
  <Paragraphs>49</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MS PGothic</vt:lpstr>
      <vt:lpstr>Arial</vt:lpstr>
      <vt:lpstr>Calibri</vt:lpstr>
      <vt:lpstr>Calibri Light</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Saúl Gutiérrez Rojas</dc:creator>
  <cp:lastModifiedBy>Usach</cp:lastModifiedBy>
  <cp:revision>4</cp:revision>
  <dcterms:created xsi:type="dcterms:W3CDTF">2021-11-19T18:00:06Z</dcterms:created>
  <dcterms:modified xsi:type="dcterms:W3CDTF">2021-11-24T21:55:20Z</dcterms:modified>
</cp:coreProperties>
</file>