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Francois One" panose="020B0604020202020204" charset="0"/>
      <p:regular r:id="rId10"/>
    </p:embeddedFont>
    <p:embeddedFont>
      <p:font typeface="Arima Madurai" panose="020B0604020202020204" charset="0"/>
      <p:regular r:id="rId11"/>
      <p:bold r:id="rId12"/>
    </p:embeddedFont>
    <p:embeddedFont>
      <p:font typeface="Yanone Kaffeesatz" panose="020B0604020202020204" charset="0"/>
      <p:regular r:id="rId13"/>
      <p:bold r:id="rId14"/>
    </p:embeddedFont>
    <p:embeddedFont>
      <p:font typeface="Josefin Slab" panose="020B0604020202020204" charset="0"/>
      <p:regular r:id="rId15"/>
      <p:bold r:id="rId16"/>
      <p:italic r:id="rId17"/>
      <p:boldItalic r:id="rId18"/>
    </p:embeddedFont>
    <p:embeddedFont>
      <p:font typeface="Didact Gothic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e4b566e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de4b566e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c4eba5a6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cc4eba5a64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cc4eba5a64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cc4eba5a64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cc4eba5a64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cc4eba5a64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b6d87ce7c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b6d87ce7c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e0953fef33_4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e0953fef33_4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dff2a08af1_0_31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dff2a08af1_0_31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766325"/>
            <a:ext cx="4605600" cy="265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3532025"/>
            <a:ext cx="4343400" cy="47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943350" y="763075"/>
            <a:ext cx="4411200" cy="157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7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4150500" y="2259425"/>
            <a:ext cx="3996900" cy="7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000"/>
            </a:lvl1pPr>
            <a:lvl2pPr marL="914400" lvl="1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ubTitle" idx="1"/>
          </p:nvPr>
        </p:nvSpPr>
        <p:spPr>
          <a:xfrm>
            <a:off x="1732425" y="1442713"/>
            <a:ext cx="2839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hasCustomPrompt="1"/>
          </p:nvPr>
        </p:nvSpPr>
        <p:spPr>
          <a:xfrm>
            <a:off x="713250" y="1628938"/>
            <a:ext cx="10191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2"/>
          </p:nvPr>
        </p:nvSpPr>
        <p:spPr>
          <a:xfrm>
            <a:off x="1732426" y="2050058"/>
            <a:ext cx="2839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3"/>
          </p:nvPr>
        </p:nvSpPr>
        <p:spPr>
          <a:xfrm>
            <a:off x="1732425" y="2861038"/>
            <a:ext cx="2839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4" hasCustomPrompt="1"/>
          </p:nvPr>
        </p:nvSpPr>
        <p:spPr>
          <a:xfrm>
            <a:off x="713250" y="3047263"/>
            <a:ext cx="10191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5"/>
          </p:nvPr>
        </p:nvSpPr>
        <p:spPr>
          <a:xfrm>
            <a:off x="1732426" y="3468383"/>
            <a:ext cx="2839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6"/>
          </p:nvPr>
        </p:nvSpPr>
        <p:spPr>
          <a:xfrm>
            <a:off x="5591175" y="1407613"/>
            <a:ext cx="2839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7" hasCustomPrompt="1"/>
          </p:nvPr>
        </p:nvSpPr>
        <p:spPr>
          <a:xfrm>
            <a:off x="4572000" y="1593838"/>
            <a:ext cx="10191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8"/>
          </p:nvPr>
        </p:nvSpPr>
        <p:spPr>
          <a:xfrm>
            <a:off x="5591176" y="2014958"/>
            <a:ext cx="2839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9"/>
          </p:nvPr>
        </p:nvSpPr>
        <p:spPr>
          <a:xfrm>
            <a:off x="5591175" y="2861025"/>
            <a:ext cx="2839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4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13" hasCustomPrompt="1"/>
          </p:nvPr>
        </p:nvSpPr>
        <p:spPr>
          <a:xfrm>
            <a:off x="4572000" y="3047250"/>
            <a:ext cx="10191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4"/>
          </p:nvPr>
        </p:nvSpPr>
        <p:spPr>
          <a:xfrm>
            <a:off x="5591176" y="3468371"/>
            <a:ext cx="2839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13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>
            <a:spLocks noGrp="1"/>
          </p:cNvSpPr>
          <p:nvPr>
            <p:ph type="title" idx="15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454475" y="2932550"/>
            <a:ext cx="4472400" cy="478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ubTitle" idx="1"/>
          </p:nvPr>
        </p:nvSpPr>
        <p:spPr>
          <a:xfrm>
            <a:off x="1366900" y="1315750"/>
            <a:ext cx="6405000" cy="149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cxnSp>
        <p:nvCxnSpPr>
          <p:cNvPr id="68" name="Google Shape;68;p14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39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subTitle" idx="1"/>
          </p:nvPr>
        </p:nvSpPr>
        <p:spPr>
          <a:xfrm>
            <a:off x="1351007" y="3354600"/>
            <a:ext cx="3083400" cy="9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2"/>
          </p:nvPr>
        </p:nvSpPr>
        <p:spPr>
          <a:xfrm>
            <a:off x="4708264" y="3354602"/>
            <a:ext cx="3086100" cy="9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3"/>
          </p:nvPr>
        </p:nvSpPr>
        <p:spPr>
          <a:xfrm>
            <a:off x="1349625" y="2809875"/>
            <a:ext cx="30861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4"/>
          </p:nvPr>
        </p:nvSpPr>
        <p:spPr>
          <a:xfrm>
            <a:off x="4709646" y="2809875"/>
            <a:ext cx="30834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cxnSp>
        <p:nvCxnSpPr>
          <p:cNvPr id="74" name="Google Shape;74;p15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39_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subTitle" idx="1"/>
          </p:nvPr>
        </p:nvSpPr>
        <p:spPr>
          <a:xfrm>
            <a:off x="1103750" y="1600200"/>
            <a:ext cx="3145800" cy="16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ubTitle" idx="2"/>
          </p:nvPr>
        </p:nvSpPr>
        <p:spPr>
          <a:xfrm>
            <a:off x="4909924" y="1600204"/>
            <a:ext cx="3148200" cy="16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cxnSp>
        <p:nvCxnSpPr>
          <p:cNvPr id="79" name="Google Shape;79;p16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4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subTitle" idx="1"/>
          </p:nvPr>
        </p:nvSpPr>
        <p:spPr>
          <a:xfrm>
            <a:off x="3299822" y="2877424"/>
            <a:ext cx="2565300" cy="5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ubTitle" idx="2"/>
          </p:nvPr>
        </p:nvSpPr>
        <p:spPr>
          <a:xfrm>
            <a:off x="3298117" y="3381124"/>
            <a:ext cx="2564700" cy="9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ubTitle" idx="3"/>
          </p:nvPr>
        </p:nvSpPr>
        <p:spPr>
          <a:xfrm>
            <a:off x="732400" y="2877424"/>
            <a:ext cx="2564700" cy="5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subTitle" idx="4"/>
          </p:nvPr>
        </p:nvSpPr>
        <p:spPr>
          <a:xfrm>
            <a:off x="5862051" y="2877424"/>
            <a:ext cx="2568300" cy="5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ubTitle" idx="5"/>
          </p:nvPr>
        </p:nvSpPr>
        <p:spPr>
          <a:xfrm>
            <a:off x="733175" y="3381124"/>
            <a:ext cx="2564400" cy="9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6"/>
          </p:nvPr>
        </p:nvSpPr>
        <p:spPr>
          <a:xfrm>
            <a:off x="5863775" y="3381124"/>
            <a:ext cx="2568000" cy="9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17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1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subTitle" idx="1"/>
          </p:nvPr>
        </p:nvSpPr>
        <p:spPr>
          <a:xfrm>
            <a:off x="2302243" y="3211048"/>
            <a:ext cx="2269500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subTitle" idx="2"/>
          </p:nvPr>
        </p:nvSpPr>
        <p:spPr>
          <a:xfrm>
            <a:off x="6159733" y="1641200"/>
            <a:ext cx="2268000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ubTitle" idx="3"/>
          </p:nvPr>
        </p:nvSpPr>
        <p:spPr>
          <a:xfrm>
            <a:off x="2301009" y="1641194"/>
            <a:ext cx="2268000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ubTitle" idx="4"/>
          </p:nvPr>
        </p:nvSpPr>
        <p:spPr>
          <a:xfrm>
            <a:off x="2299775" y="2154314"/>
            <a:ext cx="22710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ubTitle" idx="5"/>
          </p:nvPr>
        </p:nvSpPr>
        <p:spPr>
          <a:xfrm>
            <a:off x="6159733" y="2154314"/>
            <a:ext cx="22710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ubTitle" idx="6"/>
          </p:nvPr>
        </p:nvSpPr>
        <p:spPr>
          <a:xfrm>
            <a:off x="2301009" y="3724187"/>
            <a:ext cx="22710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subTitle" idx="7"/>
          </p:nvPr>
        </p:nvSpPr>
        <p:spPr>
          <a:xfrm>
            <a:off x="6159736" y="3211073"/>
            <a:ext cx="2266200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subTitle" idx="8"/>
          </p:nvPr>
        </p:nvSpPr>
        <p:spPr>
          <a:xfrm>
            <a:off x="6159736" y="3724187"/>
            <a:ext cx="22680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cxnSp>
        <p:nvCxnSpPr>
          <p:cNvPr id="99" name="Google Shape;99;p18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15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subTitle" idx="1"/>
          </p:nvPr>
        </p:nvSpPr>
        <p:spPr>
          <a:xfrm>
            <a:off x="712614" y="1742575"/>
            <a:ext cx="23514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ubTitle" idx="2"/>
          </p:nvPr>
        </p:nvSpPr>
        <p:spPr>
          <a:xfrm>
            <a:off x="3395239" y="1742575"/>
            <a:ext cx="23514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subTitle" idx="3"/>
          </p:nvPr>
        </p:nvSpPr>
        <p:spPr>
          <a:xfrm>
            <a:off x="6078641" y="1742575"/>
            <a:ext cx="23514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subTitle" idx="4"/>
          </p:nvPr>
        </p:nvSpPr>
        <p:spPr>
          <a:xfrm>
            <a:off x="712614" y="3454525"/>
            <a:ext cx="23514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subTitle" idx="5"/>
          </p:nvPr>
        </p:nvSpPr>
        <p:spPr>
          <a:xfrm>
            <a:off x="3395620" y="3454525"/>
            <a:ext cx="23514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subTitle" idx="6"/>
          </p:nvPr>
        </p:nvSpPr>
        <p:spPr>
          <a:xfrm>
            <a:off x="6078638" y="3454525"/>
            <a:ext cx="23514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subTitle" idx="7"/>
          </p:nvPr>
        </p:nvSpPr>
        <p:spPr>
          <a:xfrm>
            <a:off x="712500" y="2161232"/>
            <a:ext cx="23505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ubTitle" idx="8"/>
          </p:nvPr>
        </p:nvSpPr>
        <p:spPr>
          <a:xfrm>
            <a:off x="3392855" y="2161232"/>
            <a:ext cx="23505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ubTitle" idx="9"/>
          </p:nvPr>
        </p:nvSpPr>
        <p:spPr>
          <a:xfrm>
            <a:off x="6079392" y="2161232"/>
            <a:ext cx="23505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ubTitle" idx="13"/>
          </p:nvPr>
        </p:nvSpPr>
        <p:spPr>
          <a:xfrm>
            <a:off x="712500" y="3870025"/>
            <a:ext cx="23505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subTitle" idx="14"/>
          </p:nvPr>
        </p:nvSpPr>
        <p:spPr>
          <a:xfrm>
            <a:off x="3393239" y="3870025"/>
            <a:ext cx="23505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subTitle" idx="15"/>
          </p:nvPr>
        </p:nvSpPr>
        <p:spPr>
          <a:xfrm>
            <a:off x="6079392" y="3870025"/>
            <a:ext cx="23505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cxnSp>
        <p:nvCxnSpPr>
          <p:cNvPr id="114" name="Google Shape;114;p19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32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subTitle" idx="1"/>
          </p:nvPr>
        </p:nvSpPr>
        <p:spPr>
          <a:xfrm>
            <a:off x="4791075" y="1988100"/>
            <a:ext cx="3547800" cy="150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4791075" y="1293300"/>
            <a:ext cx="3639600" cy="69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cxnSp>
        <p:nvCxnSpPr>
          <p:cNvPr id="119" name="Google Shape;119;p20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 hasCustomPrompt="1"/>
          </p:nvPr>
        </p:nvSpPr>
        <p:spPr>
          <a:xfrm>
            <a:off x="1998125" y="539499"/>
            <a:ext cx="2305200" cy="13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9600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/>
          </p:nvPr>
        </p:nvSpPr>
        <p:spPr>
          <a:xfrm>
            <a:off x="1221275" y="1912755"/>
            <a:ext cx="3858900" cy="164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018025" y="3557527"/>
            <a:ext cx="4265400" cy="88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6" name="Google Shape;16;p3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38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subTitle" idx="1"/>
          </p:nvPr>
        </p:nvSpPr>
        <p:spPr>
          <a:xfrm>
            <a:off x="713250" y="1382825"/>
            <a:ext cx="5020800" cy="29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cxnSp>
        <p:nvCxnSpPr>
          <p:cNvPr id="122" name="Google Shape;122;p21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9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714373" y="536975"/>
            <a:ext cx="3571800" cy="87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subTitle" idx="1"/>
          </p:nvPr>
        </p:nvSpPr>
        <p:spPr>
          <a:xfrm>
            <a:off x="714373" y="1642550"/>
            <a:ext cx="4581600" cy="61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 b="1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 b="1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 b="1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 b="1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 b="1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 b="1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 b="1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1800" b="1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27" name="Google Shape;127;p22"/>
          <p:cNvSpPr txBox="1"/>
          <p:nvPr/>
        </p:nvSpPr>
        <p:spPr>
          <a:xfrm>
            <a:off x="4572000" y="539500"/>
            <a:ext cx="38589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1919"/>
                </a:solidFill>
                <a:latin typeface="Didact Gothic"/>
                <a:ea typeface="Didact Gothic"/>
                <a:cs typeface="Didact Gothic"/>
                <a:sym typeface="Didact Gothic"/>
              </a:rPr>
              <a:t>CRÉDITS: Ce modèle de présentation a été créé par </a:t>
            </a:r>
            <a:r>
              <a:rPr lang="en" sz="1200" b="1">
                <a:solidFill>
                  <a:srgbClr val="191919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rgbClr val="191919"/>
                </a:solidFill>
                <a:latin typeface="Didact Gothic"/>
                <a:ea typeface="Didact Gothic"/>
                <a:cs typeface="Didact Gothic"/>
                <a:sym typeface="Didact Gothic"/>
              </a:rPr>
              <a:t>, comprenant des icônes de </a:t>
            </a:r>
            <a:r>
              <a:rPr lang="en" sz="1200" b="1">
                <a:solidFill>
                  <a:srgbClr val="191919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rgbClr val="191919"/>
                </a:solidFill>
                <a:latin typeface="Didact Gothic"/>
                <a:ea typeface="Didact Gothic"/>
                <a:cs typeface="Didact Gothic"/>
                <a:sym typeface="Didact Gothic"/>
              </a:rPr>
              <a:t>, des infographies et des images de </a:t>
            </a:r>
            <a:r>
              <a:rPr lang="en" sz="1200" b="1">
                <a:solidFill>
                  <a:srgbClr val="191919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200" b="1">
              <a:solidFill>
                <a:srgbClr val="191919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28" name="Google Shape;128;p22"/>
          <p:cNvSpPr txBox="1">
            <a:spLocks noGrp="1"/>
          </p:cNvSpPr>
          <p:nvPr>
            <p:ph type="subTitle" idx="2"/>
          </p:nvPr>
        </p:nvSpPr>
        <p:spPr>
          <a:xfrm>
            <a:off x="714373" y="2310123"/>
            <a:ext cx="2826300" cy="87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cxnSp>
        <p:nvCxnSpPr>
          <p:cNvPr id="129" name="Google Shape;129;p22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0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Google Shape;131;p23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13250" y="1098600"/>
            <a:ext cx="7717500" cy="3500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cxnSp>
        <p:nvCxnSpPr>
          <p:cNvPr id="20" name="Google Shape;20;p4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subTitle" idx="1"/>
          </p:nvPr>
        </p:nvSpPr>
        <p:spPr>
          <a:xfrm>
            <a:off x="2452700" y="2238675"/>
            <a:ext cx="1884600" cy="12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2"/>
          </p:nvPr>
        </p:nvSpPr>
        <p:spPr>
          <a:xfrm>
            <a:off x="4703691" y="2238678"/>
            <a:ext cx="1896900" cy="12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3"/>
          </p:nvPr>
        </p:nvSpPr>
        <p:spPr>
          <a:xfrm>
            <a:off x="2452650" y="1693950"/>
            <a:ext cx="18846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4"/>
          </p:nvPr>
        </p:nvSpPr>
        <p:spPr>
          <a:xfrm>
            <a:off x="4703690" y="1693950"/>
            <a:ext cx="18969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cxnSp>
        <p:nvCxnSpPr>
          <p:cNvPr id="26" name="Google Shape;26;p5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6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subTitle" idx="1"/>
          </p:nvPr>
        </p:nvSpPr>
        <p:spPr>
          <a:xfrm>
            <a:off x="713251" y="1666875"/>
            <a:ext cx="3070500" cy="176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713225" y="406725"/>
            <a:ext cx="3239400" cy="69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cxnSp>
        <p:nvCxnSpPr>
          <p:cNvPr id="34" name="Google Shape;34;p7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ctrTitle"/>
          </p:nvPr>
        </p:nvSpPr>
        <p:spPr>
          <a:xfrm>
            <a:off x="2814000" y="1435500"/>
            <a:ext cx="4899600" cy="22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96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cxnSp>
        <p:nvCxnSpPr>
          <p:cNvPr id="37" name="Google Shape;37;p8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4229100" y="1343675"/>
            <a:ext cx="4201500" cy="30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arabicPeriod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alphaLcPeriod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ivvic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4229161" y="406725"/>
            <a:ext cx="4201500" cy="69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5007950" y="1757475"/>
            <a:ext cx="2688000" cy="17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cxnSp>
        <p:nvCxnSpPr>
          <p:cNvPr id="44" name="Google Shape;44;p10"/>
          <p:cNvCxnSpPr/>
          <p:nvPr/>
        </p:nvCxnSpPr>
        <p:spPr>
          <a:xfrm>
            <a:off x="342900" y="-14250"/>
            <a:ext cx="0" cy="517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57" y="539496"/>
            <a:ext cx="77175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ma Madurai"/>
              <a:buNone/>
              <a:defRPr sz="36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a Madurai"/>
              <a:buNone/>
              <a:defRPr sz="28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a Madurai"/>
              <a:buNone/>
              <a:defRPr sz="28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a Madurai"/>
              <a:buNone/>
              <a:defRPr sz="28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a Madurai"/>
              <a:buNone/>
              <a:defRPr sz="28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a Madurai"/>
              <a:buNone/>
              <a:defRPr sz="28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a Madurai"/>
              <a:buNone/>
              <a:defRPr sz="28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a Madurai"/>
              <a:buNone/>
              <a:defRPr sz="28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a Madurai"/>
              <a:buNone/>
              <a:defRPr sz="2800" b="1">
                <a:solidFill>
                  <a:schemeClr val="dk1"/>
                </a:solidFill>
                <a:latin typeface="Arima Madurai"/>
                <a:ea typeface="Arima Madurai"/>
                <a:cs typeface="Arima Madurai"/>
                <a:sym typeface="Arima Madura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524125"/>
            <a:ext cx="7717500" cy="30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●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○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■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●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○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■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●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○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idact Gothic"/>
              <a:buChar char="■"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ctrTitle"/>
          </p:nvPr>
        </p:nvSpPr>
        <p:spPr>
          <a:xfrm>
            <a:off x="76200" y="588175"/>
            <a:ext cx="6264300" cy="291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F4941F"/>
                </a:solidFill>
                <a:latin typeface="Arial"/>
                <a:ea typeface="Arial"/>
                <a:cs typeface="Arial"/>
                <a:sym typeface="Arial"/>
              </a:rPr>
              <a:t>LESIÓN ISQUÉMICA INFRECUENTE EN ZONA PONTINA DORSAL:</a:t>
            </a:r>
            <a:endParaRPr sz="3200" dirty="0">
              <a:solidFill>
                <a:srgbClr val="F494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F4941F"/>
                </a:solidFill>
                <a:latin typeface="Arial"/>
                <a:ea typeface="Arial"/>
                <a:cs typeface="Arial"/>
                <a:sym typeface="Arial"/>
              </a:rPr>
              <a:t>A PROPÓSITO DE UN CASO</a:t>
            </a:r>
            <a:endParaRPr sz="7000" dirty="0">
              <a:solidFill>
                <a:srgbClr val="F494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 txBox="1">
            <a:spLocks noGrp="1"/>
          </p:cNvSpPr>
          <p:nvPr>
            <p:ph type="subTitle" idx="1"/>
          </p:nvPr>
        </p:nvSpPr>
        <p:spPr>
          <a:xfrm>
            <a:off x="484125" y="3499975"/>
            <a:ext cx="6086100" cy="7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Fábrega, A. </a:t>
            </a:r>
            <a:r>
              <a:rPr lang="en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(1), Luzzi, D. (1), Muñoz, L. (1), Serrano, M. (1) Troncoso, M. (2)</a:t>
            </a:r>
            <a:endParaRPr sz="16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(1) Interno/a de Medicina, Universidad de Santiago de Chile.</a:t>
            </a:r>
            <a:endParaRPr sz="16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(2) Médico Neurólogo, Hospital San José.</a:t>
            </a:r>
            <a:endParaRPr sz="2200" dirty="0"/>
          </a:p>
        </p:txBody>
      </p:sp>
      <p:grpSp>
        <p:nvGrpSpPr>
          <p:cNvPr id="138" name="Google Shape;138;p24"/>
          <p:cNvGrpSpPr/>
          <p:nvPr/>
        </p:nvGrpSpPr>
        <p:grpSpPr>
          <a:xfrm>
            <a:off x="5467724" y="385302"/>
            <a:ext cx="3752593" cy="4758021"/>
            <a:chOff x="5238984" y="672405"/>
            <a:chExt cx="3905290" cy="4466786"/>
          </a:xfrm>
        </p:grpSpPr>
        <p:sp>
          <p:nvSpPr>
            <p:cNvPr id="139" name="Google Shape;139;p24"/>
            <p:cNvSpPr/>
            <p:nvPr/>
          </p:nvSpPr>
          <p:spPr>
            <a:xfrm>
              <a:off x="5238984" y="742089"/>
              <a:ext cx="3905290" cy="4397102"/>
            </a:xfrm>
            <a:custGeom>
              <a:avLst/>
              <a:gdLst/>
              <a:ahLst/>
              <a:cxnLst/>
              <a:rect l="l" t="t" r="r" b="b"/>
              <a:pathLst>
                <a:path w="86362" h="97238" extrusionOk="0">
                  <a:moveTo>
                    <a:pt x="42936" y="1"/>
                  </a:moveTo>
                  <a:cubicBezTo>
                    <a:pt x="42890" y="1"/>
                    <a:pt x="42844" y="1"/>
                    <a:pt x="42797" y="1"/>
                  </a:cubicBezTo>
                  <a:cubicBezTo>
                    <a:pt x="21983" y="68"/>
                    <a:pt x="15344" y="8974"/>
                    <a:pt x="12976" y="15346"/>
                  </a:cubicBezTo>
                  <a:cubicBezTo>
                    <a:pt x="10541" y="21717"/>
                    <a:pt x="7205" y="39163"/>
                    <a:pt x="7205" y="39163"/>
                  </a:cubicBezTo>
                  <a:lnTo>
                    <a:pt x="15378" y="39163"/>
                  </a:lnTo>
                  <a:cubicBezTo>
                    <a:pt x="15378" y="39163"/>
                    <a:pt x="14877" y="56175"/>
                    <a:pt x="16045" y="57509"/>
                  </a:cubicBezTo>
                  <a:cubicBezTo>
                    <a:pt x="17017" y="58613"/>
                    <a:pt x="20998" y="58781"/>
                    <a:pt x="24856" y="58781"/>
                  </a:cubicBezTo>
                  <a:cubicBezTo>
                    <a:pt x="26548" y="58781"/>
                    <a:pt x="28217" y="58749"/>
                    <a:pt x="29597" y="58749"/>
                  </a:cubicBezTo>
                  <a:cubicBezTo>
                    <a:pt x="31443" y="58749"/>
                    <a:pt x="32774" y="58806"/>
                    <a:pt x="32957" y="59077"/>
                  </a:cubicBezTo>
                  <a:cubicBezTo>
                    <a:pt x="33540" y="60015"/>
                    <a:pt x="41877" y="77909"/>
                    <a:pt x="14197" y="77909"/>
                  </a:cubicBezTo>
                  <a:cubicBezTo>
                    <a:pt x="13346" y="77909"/>
                    <a:pt x="12462" y="77892"/>
                    <a:pt x="11542" y="77857"/>
                  </a:cubicBezTo>
                  <a:cubicBezTo>
                    <a:pt x="11422" y="77853"/>
                    <a:pt x="11304" y="77851"/>
                    <a:pt x="11187" y="77851"/>
                  </a:cubicBezTo>
                  <a:cubicBezTo>
                    <a:pt x="1433" y="77851"/>
                    <a:pt x="0" y="92788"/>
                    <a:pt x="0" y="97238"/>
                  </a:cubicBezTo>
                  <a:lnTo>
                    <a:pt x="85661" y="97238"/>
                  </a:lnTo>
                  <a:cubicBezTo>
                    <a:pt x="85661" y="97238"/>
                    <a:pt x="86362" y="84528"/>
                    <a:pt x="79657" y="78691"/>
                  </a:cubicBezTo>
                  <a:cubicBezTo>
                    <a:pt x="76488" y="75922"/>
                    <a:pt x="58008" y="77690"/>
                    <a:pt x="56741" y="74822"/>
                  </a:cubicBezTo>
                  <a:cubicBezTo>
                    <a:pt x="53839" y="68050"/>
                    <a:pt x="53805" y="59511"/>
                    <a:pt x="62145" y="51004"/>
                  </a:cubicBezTo>
                  <a:cubicBezTo>
                    <a:pt x="72335" y="40647"/>
                    <a:pt x="71022" y="1"/>
                    <a:pt x="429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6125929" y="672405"/>
              <a:ext cx="2451195" cy="4288620"/>
            </a:xfrm>
            <a:custGeom>
              <a:avLst/>
              <a:gdLst/>
              <a:ahLst/>
              <a:cxnLst/>
              <a:rect l="l" t="t" r="r" b="b"/>
              <a:pathLst>
                <a:path w="54206" h="94839" extrusionOk="0">
                  <a:moveTo>
                    <a:pt x="19119" y="1"/>
                  </a:moveTo>
                  <a:cubicBezTo>
                    <a:pt x="5545" y="1"/>
                    <a:pt x="0" y="7847"/>
                    <a:pt x="0" y="7847"/>
                  </a:cubicBezTo>
                  <a:cubicBezTo>
                    <a:pt x="0" y="7847"/>
                    <a:pt x="1501" y="14552"/>
                    <a:pt x="4704" y="20523"/>
                  </a:cubicBezTo>
                  <a:cubicBezTo>
                    <a:pt x="10107" y="30663"/>
                    <a:pt x="17246" y="30263"/>
                    <a:pt x="21949" y="41938"/>
                  </a:cubicBezTo>
                  <a:cubicBezTo>
                    <a:pt x="22349" y="42926"/>
                    <a:pt x="23007" y="43279"/>
                    <a:pt x="23806" y="43279"/>
                  </a:cubicBezTo>
                  <a:cubicBezTo>
                    <a:pt x="25818" y="43279"/>
                    <a:pt x="28721" y="41034"/>
                    <a:pt x="30617" y="41034"/>
                  </a:cubicBezTo>
                  <a:cubicBezTo>
                    <a:pt x="31550" y="41034"/>
                    <a:pt x="32239" y="41579"/>
                    <a:pt x="32457" y="43205"/>
                  </a:cubicBezTo>
                  <a:cubicBezTo>
                    <a:pt x="33147" y="48317"/>
                    <a:pt x="31664" y="55213"/>
                    <a:pt x="26850" y="55213"/>
                  </a:cubicBezTo>
                  <a:cubicBezTo>
                    <a:pt x="25853" y="55213"/>
                    <a:pt x="24711" y="54917"/>
                    <a:pt x="23417" y="54247"/>
                  </a:cubicBezTo>
                  <a:cubicBezTo>
                    <a:pt x="23417" y="54247"/>
                    <a:pt x="23384" y="55214"/>
                    <a:pt x="23283" y="56815"/>
                  </a:cubicBezTo>
                  <a:cubicBezTo>
                    <a:pt x="22883" y="61585"/>
                    <a:pt x="21415" y="71626"/>
                    <a:pt x="15778" y="76629"/>
                  </a:cubicBezTo>
                  <a:cubicBezTo>
                    <a:pt x="8273" y="83334"/>
                    <a:pt x="10875" y="93742"/>
                    <a:pt x="10875" y="93742"/>
                  </a:cubicBezTo>
                  <a:cubicBezTo>
                    <a:pt x="15620" y="94500"/>
                    <a:pt x="19797" y="94839"/>
                    <a:pt x="23473" y="94839"/>
                  </a:cubicBezTo>
                  <a:cubicBezTo>
                    <a:pt x="48095" y="94839"/>
                    <a:pt x="50248" y="79634"/>
                    <a:pt x="50103" y="73394"/>
                  </a:cubicBezTo>
                  <a:cubicBezTo>
                    <a:pt x="51604" y="63153"/>
                    <a:pt x="50736" y="42105"/>
                    <a:pt x="51137" y="37535"/>
                  </a:cubicBezTo>
                  <a:cubicBezTo>
                    <a:pt x="51604" y="31831"/>
                    <a:pt x="54206" y="8514"/>
                    <a:pt x="31523" y="1909"/>
                  </a:cubicBezTo>
                  <a:cubicBezTo>
                    <a:pt x="26804" y="542"/>
                    <a:pt x="22685" y="1"/>
                    <a:pt x="19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6125929" y="1713551"/>
              <a:ext cx="490275" cy="500811"/>
            </a:xfrm>
            <a:custGeom>
              <a:avLst/>
              <a:gdLst/>
              <a:ahLst/>
              <a:cxnLst/>
              <a:rect l="l" t="t" r="r" b="b"/>
              <a:pathLst>
                <a:path w="10842" h="11075" extrusionOk="0">
                  <a:moveTo>
                    <a:pt x="0" y="0"/>
                  </a:moveTo>
                  <a:lnTo>
                    <a:pt x="0" y="11075"/>
                  </a:lnTo>
                  <a:lnTo>
                    <a:pt x="10841" y="7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5991671" y="2840342"/>
              <a:ext cx="503841" cy="162521"/>
            </a:xfrm>
            <a:custGeom>
              <a:avLst/>
              <a:gdLst/>
              <a:ahLst/>
              <a:cxnLst/>
              <a:rect l="l" t="t" r="r" b="b"/>
              <a:pathLst>
                <a:path w="11142" h="3594" extrusionOk="0">
                  <a:moveTo>
                    <a:pt x="11142" y="0"/>
                  </a:moveTo>
                  <a:cubicBezTo>
                    <a:pt x="11141" y="0"/>
                    <a:pt x="8656" y="1576"/>
                    <a:pt x="5103" y="1576"/>
                  </a:cubicBezTo>
                  <a:cubicBezTo>
                    <a:pt x="3564" y="1576"/>
                    <a:pt x="1825" y="1280"/>
                    <a:pt x="0" y="434"/>
                  </a:cubicBezTo>
                  <a:lnTo>
                    <a:pt x="0" y="434"/>
                  </a:lnTo>
                  <a:cubicBezTo>
                    <a:pt x="0" y="456"/>
                    <a:pt x="2718" y="3593"/>
                    <a:pt x="5932" y="3593"/>
                  </a:cubicBezTo>
                  <a:cubicBezTo>
                    <a:pt x="7639" y="3593"/>
                    <a:pt x="9487" y="2708"/>
                    <a:pt x="11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6337106" y="842930"/>
              <a:ext cx="1939305" cy="1536169"/>
            </a:xfrm>
            <a:custGeom>
              <a:avLst/>
              <a:gdLst/>
              <a:ahLst/>
              <a:cxnLst/>
              <a:rect l="l" t="t" r="r" b="b"/>
              <a:pathLst>
                <a:path w="42886" h="33971" extrusionOk="0">
                  <a:moveTo>
                    <a:pt x="19459" y="0"/>
                  </a:moveTo>
                  <a:cubicBezTo>
                    <a:pt x="15533" y="0"/>
                    <a:pt x="12676" y="940"/>
                    <a:pt x="12676" y="940"/>
                  </a:cubicBezTo>
                  <a:cubicBezTo>
                    <a:pt x="3936" y="2875"/>
                    <a:pt x="0" y="18153"/>
                    <a:pt x="12876" y="23490"/>
                  </a:cubicBezTo>
                  <a:cubicBezTo>
                    <a:pt x="20281" y="26592"/>
                    <a:pt x="16112" y="33597"/>
                    <a:pt x="26719" y="33964"/>
                  </a:cubicBezTo>
                  <a:cubicBezTo>
                    <a:pt x="26852" y="33969"/>
                    <a:pt x="26984" y="33971"/>
                    <a:pt x="27115" y="33971"/>
                  </a:cubicBezTo>
                  <a:cubicBezTo>
                    <a:pt x="37370" y="33971"/>
                    <a:pt x="42886" y="19923"/>
                    <a:pt x="36760" y="9680"/>
                  </a:cubicBezTo>
                  <a:cubicBezTo>
                    <a:pt x="31957" y="1701"/>
                    <a:pt x="24740" y="0"/>
                    <a:pt x="194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6125929" y="1713551"/>
              <a:ext cx="230803" cy="500811"/>
            </a:xfrm>
            <a:custGeom>
              <a:avLst/>
              <a:gdLst/>
              <a:ahLst/>
              <a:cxnLst/>
              <a:rect l="l" t="t" r="r" b="b"/>
              <a:pathLst>
                <a:path w="5104" h="11075" extrusionOk="0">
                  <a:moveTo>
                    <a:pt x="0" y="0"/>
                  </a:moveTo>
                  <a:lnTo>
                    <a:pt x="0" y="11075"/>
                  </a:lnTo>
                  <a:cubicBezTo>
                    <a:pt x="0" y="11075"/>
                    <a:pt x="3369" y="9307"/>
                    <a:pt x="4237" y="6438"/>
                  </a:cubicBezTo>
                  <a:cubicBezTo>
                    <a:pt x="5104" y="360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" name="Google Shape;145;p24"/>
            <p:cNvGrpSpPr/>
            <p:nvPr/>
          </p:nvGrpSpPr>
          <p:grpSpPr>
            <a:xfrm>
              <a:off x="6815054" y="1076753"/>
              <a:ext cx="983391" cy="983334"/>
              <a:chOff x="3464675" y="1257650"/>
              <a:chExt cx="430500" cy="430475"/>
            </a:xfrm>
          </p:grpSpPr>
          <p:sp>
            <p:nvSpPr>
              <p:cNvPr id="146" name="Google Shape;146;p24"/>
              <p:cNvSpPr/>
              <p:nvPr/>
            </p:nvSpPr>
            <p:spPr>
              <a:xfrm>
                <a:off x="3464675" y="1257650"/>
                <a:ext cx="430500" cy="430475"/>
              </a:xfrm>
              <a:custGeom>
                <a:avLst/>
                <a:gdLst/>
                <a:ahLst/>
                <a:cxnLst/>
                <a:rect l="l" t="t" r="r" b="b"/>
                <a:pathLst>
                  <a:path w="17220" h="17219" extrusionOk="0">
                    <a:moveTo>
                      <a:pt x="8610" y="1"/>
                    </a:moveTo>
                    <a:cubicBezTo>
                      <a:pt x="6320" y="1"/>
                      <a:pt x="4165" y="749"/>
                      <a:pt x="2540" y="2113"/>
                    </a:cubicBezTo>
                    <a:cubicBezTo>
                      <a:pt x="902" y="3485"/>
                      <a:pt x="0" y="5315"/>
                      <a:pt x="0" y="7265"/>
                    </a:cubicBezTo>
                    <a:cubicBezTo>
                      <a:pt x="0" y="9213"/>
                      <a:pt x="902" y="11045"/>
                      <a:pt x="2540" y="12417"/>
                    </a:cubicBezTo>
                    <a:cubicBezTo>
                      <a:pt x="4155" y="13768"/>
                      <a:pt x="6291" y="14519"/>
                      <a:pt x="8564" y="14529"/>
                    </a:cubicBezTo>
                    <a:lnTo>
                      <a:pt x="12218" y="17169"/>
                    </a:lnTo>
                    <a:cubicBezTo>
                      <a:pt x="12265" y="17202"/>
                      <a:pt x="12321" y="17219"/>
                      <a:pt x="12376" y="17219"/>
                    </a:cubicBezTo>
                    <a:cubicBezTo>
                      <a:pt x="12434" y="17219"/>
                      <a:pt x="12491" y="17201"/>
                      <a:pt x="12538" y="17166"/>
                    </a:cubicBezTo>
                    <a:cubicBezTo>
                      <a:pt x="12632" y="17099"/>
                      <a:pt x="12670" y="16970"/>
                      <a:pt x="12632" y="16859"/>
                    </a:cubicBezTo>
                    <a:lnTo>
                      <a:pt x="11650" y="14061"/>
                    </a:lnTo>
                    <a:cubicBezTo>
                      <a:pt x="14995" y="13001"/>
                      <a:pt x="17220" y="10297"/>
                      <a:pt x="17220" y="7265"/>
                    </a:cubicBezTo>
                    <a:cubicBezTo>
                      <a:pt x="17220" y="5315"/>
                      <a:pt x="16318" y="3485"/>
                      <a:pt x="14680" y="2113"/>
                    </a:cubicBezTo>
                    <a:cubicBezTo>
                      <a:pt x="13057" y="749"/>
                      <a:pt x="10900" y="1"/>
                      <a:pt x="861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24"/>
              <p:cNvSpPr/>
              <p:nvPr/>
            </p:nvSpPr>
            <p:spPr>
              <a:xfrm>
                <a:off x="3686650" y="1304750"/>
                <a:ext cx="148000" cy="269000"/>
              </a:xfrm>
              <a:custGeom>
                <a:avLst/>
                <a:gdLst/>
                <a:ahLst/>
                <a:cxnLst/>
                <a:rect l="l" t="t" r="r" b="b"/>
                <a:pathLst>
                  <a:path w="5920" h="10760" extrusionOk="0">
                    <a:moveTo>
                      <a:pt x="1883" y="0"/>
                    </a:moveTo>
                    <a:cubicBezTo>
                      <a:pt x="845" y="0"/>
                      <a:pt x="0" y="842"/>
                      <a:pt x="0" y="1883"/>
                    </a:cubicBezTo>
                    <a:lnTo>
                      <a:pt x="0" y="8876"/>
                    </a:lnTo>
                    <a:cubicBezTo>
                      <a:pt x="0" y="9917"/>
                      <a:pt x="845" y="10759"/>
                      <a:pt x="1883" y="10759"/>
                    </a:cubicBezTo>
                    <a:cubicBezTo>
                      <a:pt x="2833" y="10759"/>
                      <a:pt x="3616" y="10057"/>
                      <a:pt x="3748" y="9145"/>
                    </a:cubicBezTo>
                    <a:lnTo>
                      <a:pt x="3767" y="9145"/>
                    </a:lnTo>
                    <a:cubicBezTo>
                      <a:pt x="4953" y="9145"/>
                      <a:pt x="5919" y="8182"/>
                      <a:pt x="5919" y="6993"/>
                    </a:cubicBezTo>
                    <a:cubicBezTo>
                      <a:pt x="5919" y="6366"/>
                      <a:pt x="5653" y="5785"/>
                      <a:pt x="5193" y="5381"/>
                    </a:cubicBezTo>
                    <a:cubicBezTo>
                      <a:pt x="5653" y="4978"/>
                      <a:pt x="5919" y="4394"/>
                      <a:pt x="5919" y="3767"/>
                    </a:cubicBezTo>
                    <a:cubicBezTo>
                      <a:pt x="5919" y="2579"/>
                      <a:pt x="4956" y="1614"/>
                      <a:pt x="3768" y="1614"/>
                    </a:cubicBezTo>
                    <a:cubicBezTo>
                      <a:pt x="3761" y="1614"/>
                      <a:pt x="3755" y="1614"/>
                      <a:pt x="3748" y="1614"/>
                    </a:cubicBezTo>
                    <a:cubicBezTo>
                      <a:pt x="3616" y="702"/>
                      <a:pt x="2828" y="0"/>
                      <a:pt x="18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24"/>
              <p:cNvSpPr/>
              <p:nvPr/>
            </p:nvSpPr>
            <p:spPr>
              <a:xfrm>
                <a:off x="3525200" y="1304750"/>
                <a:ext cx="148025" cy="269000"/>
              </a:xfrm>
              <a:custGeom>
                <a:avLst/>
                <a:gdLst/>
                <a:ahLst/>
                <a:cxnLst/>
                <a:rect l="l" t="t" r="r" b="b"/>
                <a:pathLst>
                  <a:path w="5921" h="10760" extrusionOk="0">
                    <a:moveTo>
                      <a:pt x="4037" y="0"/>
                    </a:moveTo>
                    <a:cubicBezTo>
                      <a:pt x="3090" y="0"/>
                      <a:pt x="2304" y="702"/>
                      <a:pt x="2175" y="1614"/>
                    </a:cubicBezTo>
                    <a:cubicBezTo>
                      <a:pt x="2168" y="1614"/>
                      <a:pt x="2162" y="1614"/>
                      <a:pt x="2155" y="1614"/>
                    </a:cubicBezTo>
                    <a:cubicBezTo>
                      <a:pt x="967" y="1614"/>
                      <a:pt x="1" y="2579"/>
                      <a:pt x="1" y="3767"/>
                    </a:cubicBezTo>
                    <a:cubicBezTo>
                      <a:pt x="1" y="4394"/>
                      <a:pt x="267" y="4978"/>
                      <a:pt x="727" y="5381"/>
                    </a:cubicBezTo>
                    <a:cubicBezTo>
                      <a:pt x="267" y="5785"/>
                      <a:pt x="1" y="6366"/>
                      <a:pt x="1" y="6993"/>
                    </a:cubicBezTo>
                    <a:cubicBezTo>
                      <a:pt x="1" y="8181"/>
                      <a:pt x="967" y="9145"/>
                      <a:pt x="2155" y="9145"/>
                    </a:cubicBezTo>
                    <a:cubicBezTo>
                      <a:pt x="2162" y="9145"/>
                      <a:pt x="2168" y="9145"/>
                      <a:pt x="2175" y="9145"/>
                    </a:cubicBezTo>
                    <a:cubicBezTo>
                      <a:pt x="2304" y="10057"/>
                      <a:pt x="3092" y="10759"/>
                      <a:pt x="4037" y="10759"/>
                    </a:cubicBezTo>
                    <a:cubicBezTo>
                      <a:pt x="5075" y="10759"/>
                      <a:pt x="5920" y="9917"/>
                      <a:pt x="5920" y="8876"/>
                    </a:cubicBezTo>
                    <a:lnTo>
                      <a:pt x="5920" y="1881"/>
                    </a:lnTo>
                    <a:cubicBezTo>
                      <a:pt x="5920" y="842"/>
                      <a:pt x="5075" y="0"/>
                      <a:pt x="403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>
            <a:off x="1165950" y="1768225"/>
            <a:ext cx="7116900" cy="1794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Los Strokes con compromiso troncoencefálico de un nervio craneal (NC) dan lugar a un síndrome alterno, cuyas manifestaciones clínicas están íntimamente relacionadas con la ubicación de la lesión isquémica (1).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title"/>
          </p:nvPr>
        </p:nvSpPr>
        <p:spPr>
          <a:xfrm>
            <a:off x="713250" y="521745"/>
            <a:ext cx="7717500" cy="6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Introducción</a:t>
            </a:r>
            <a:endParaRPr sz="4400"/>
          </a:p>
        </p:txBody>
      </p:sp>
      <p:grpSp>
        <p:nvGrpSpPr>
          <p:cNvPr id="155" name="Google Shape;155;p25"/>
          <p:cNvGrpSpPr/>
          <p:nvPr/>
        </p:nvGrpSpPr>
        <p:grpSpPr>
          <a:xfrm>
            <a:off x="6477517" y="521742"/>
            <a:ext cx="799637" cy="930440"/>
            <a:chOff x="1763325" y="1901100"/>
            <a:chExt cx="397750" cy="430500"/>
          </a:xfrm>
        </p:grpSpPr>
        <p:sp>
          <p:nvSpPr>
            <p:cNvPr id="156" name="Google Shape;156;p25"/>
            <p:cNvSpPr/>
            <p:nvPr/>
          </p:nvSpPr>
          <p:spPr>
            <a:xfrm>
              <a:off x="1763325" y="1901100"/>
              <a:ext cx="397750" cy="430500"/>
            </a:xfrm>
            <a:custGeom>
              <a:avLst/>
              <a:gdLst/>
              <a:ahLst/>
              <a:cxnLst/>
              <a:rect l="l" t="t" r="r" b="b"/>
              <a:pathLst>
                <a:path w="15910" h="17220" extrusionOk="0">
                  <a:moveTo>
                    <a:pt x="8648" y="0"/>
                  </a:moveTo>
                  <a:cubicBezTo>
                    <a:pt x="6708" y="0"/>
                    <a:pt x="4884" y="756"/>
                    <a:pt x="3512" y="2128"/>
                  </a:cubicBezTo>
                  <a:cubicBezTo>
                    <a:pt x="2159" y="3484"/>
                    <a:pt x="1400" y="5284"/>
                    <a:pt x="1384" y="7200"/>
                  </a:cubicBezTo>
                  <a:lnTo>
                    <a:pt x="66" y="9834"/>
                  </a:lnTo>
                  <a:cubicBezTo>
                    <a:pt x="1" y="9958"/>
                    <a:pt x="49" y="10114"/>
                    <a:pt x="168" y="10184"/>
                  </a:cubicBezTo>
                  <a:lnTo>
                    <a:pt x="1381" y="10913"/>
                  </a:lnTo>
                  <a:lnTo>
                    <a:pt x="1381" y="14798"/>
                  </a:lnTo>
                  <a:cubicBezTo>
                    <a:pt x="1381" y="14946"/>
                    <a:pt x="1502" y="15067"/>
                    <a:pt x="1650" y="15067"/>
                  </a:cubicBezTo>
                  <a:lnTo>
                    <a:pt x="4072" y="15067"/>
                  </a:lnTo>
                  <a:lnTo>
                    <a:pt x="4072" y="16950"/>
                  </a:lnTo>
                  <a:cubicBezTo>
                    <a:pt x="4072" y="17098"/>
                    <a:pt x="4193" y="17219"/>
                    <a:pt x="4341" y="17219"/>
                  </a:cubicBezTo>
                  <a:lnTo>
                    <a:pt x="12950" y="17219"/>
                  </a:lnTo>
                  <a:cubicBezTo>
                    <a:pt x="13098" y="17219"/>
                    <a:pt x="13219" y="17098"/>
                    <a:pt x="13219" y="16950"/>
                  </a:cubicBezTo>
                  <a:lnTo>
                    <a:pt x="13219" y="12906"/>
                  </a:lnTo>
                  <a:cubicBezTo>
                    <a:pt x="14931" y="11518"/>
                    <a:pt x="15910" y="9471"/>
                    <a:pt x="15910" y="7264"/>
                  </a:cubicBezTo>
                  <a:cubicBezTo>
                    <a:pt x="15910" y="5325"/>
                    <a:pt x="15157" y="3500"/>
                    <a:pt x="13784" y="2128"/>
                  </a:cubicBezTo>
                  <a:cubicBezTo>
                    <a:pt x="12412" y="756"/>
                    <a:pt x="10588" y="0"/>
                    <a:pt x="86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5"/>
            <p:cNvSpPr/>
            <p:nvPr/>
          </p:nvSpPr>
          <p:spPr>
            <a:xfrm>
              <a:off x="1898725" y="2001975"/>
              <a:ext cx="161475" cy="161475"/>
            </a:xfrm>
            <a:custGeom>
              <a:avLst/>
              <a:gdLst/>
              <a:ahLst/>
              <a:cxnLst/>
              <a:rect l="l" t="t" r="r" b="b"/>
              <a:pathLst>
                <a:path w="6459" h="6459" extrusionOk="0">
                  <a:moveTo>
                    <a:pt x="3230" y="1"/>
                  </a:moveTo>
                  <a:cubicBezTo>
                    <a:pt x="1451" y="1"/>
                    <a:pt x="1" y="1448"/>
                    <a:pt x="1" y="3229"/>
                  </a:cubicBezTo>
                  <a:cubicBezTo>
                    <a:pt x="1" y="5008"/>
                    <a:pt x="1451" y="6458"/>
                    <a:pt x="3230" y="6458"/>
                  </a:cubicBezTo>
                  <a:cubicBezTo>
                    <a:pt x="5008" y="6458"/>
                    <a:pt x="6458" y="5008"/>
                    <a:pt x="6458" y="3229"/>
                  </a:cubicBezTo>
                  <a:cubicBezTo>
                    <a:pt x="6458" y="1451"/>
                    <a:pt x="5011" y="1"/>
                    <a:pt x="32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5"/>
            <p:cNvSpPr/>
            <p:nvPr/>
          </p:nvSpPr>
          <p:spPr>
            <a:xfrm>
              <a:off x="1918925" y="2022150"/>
              <a:ext cx="121075" cy="121100"/>
            </a:xfrm>
            <a:custGeom>
              <a:avLst/>
              <a:gdLst/>
              <a:ahLst/>
              <a:cxnLst/>
              <a:rect l="l" t="t" r="r" b="b"/>
              <a:pathLst>
                <a:path w="4843" h="4844" extrusionOk="0">
                  <a:moveTo>
                    <a:pt x="2422" y="1"/>
                  </a:moveTo>
                  <a:cubicBezTo>
                    <a:pt x="1087" y="1"/>
                    <a:pt x="0" y="1085"/>
                    <a:pt x="0" y="2422"/>
                  </a:cubicBezTo>
                  <a:cubicBezTo>
                    <a:pt x="0" y="3757"/>
                    <a:pt x="1087" y="4844"/>
                    <a:pt x="2422" y="4844"/>
                  </a:cubicBezTo>
                  <a:cubicBezTo>
                    <a:pt x="3756" y="4844"/>
                    <a:pt x="4843" y="3757"/>
                    <a:pt x="4843" y="2422"/>
                  </a:cubicBezTo>
                  <a:cubicBezTo>
                    <a:pt x="4843" y="1088"/>
                    <a:pt x="3756" y="1"/>
                    <a:pt x="24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5"/>
            <p:cNvSpPr/>
            <p:nvPr/>
          </p:nvSpPr>
          <p:spPr>
            <a:xfrm>
              <a:off x="1972725" y="1954900"/>
              <a:ext cx="13475" cy="33650"/>
            </a:xfrm>
            <a:custGeom>
              <a:avLst/>
              <a:gdLst/>
              <a:ahLst/>
              <a:cxnLst/>
              <a:rect l="l" t="t" r="r" b="b"/>
              <a:pathLst>
                <a:path w="539" h="1346" extrusionOk="0">
                  <a:moveTo>
                    <a:pt x="270" y="0"/>
                  </a:moveTo>
                  <a:cubicBezTo>
                    <a:pt x="122" y="0"/>
                    <a:pt x="0" y="122"/>
                    <a:pt x="0" y="270"/>
                  </a:cubicBezTo>
                  <a:lnTo>
                    <a:pt x="0" y="1077"/>
                  </a:lnTo>
                  <a:cubicBezTo>
                    <a:pt x="0" y="1225"/>
                    <a:pt x="122" y="1346"/>
                    <a:pt x="270" y="1346"/>
                  </a:cubicBezTo>
                  <a:cubicBezTo>
                    <a:pt x="420" y="1346"/>
                    <a:pt x="539" y="1225"/>
                    <a:pt x="539" y="1077"/>
                  </a:cubicBezTo>
                  <a:lnTo>
                    <a:pt x="539" y="270"/>
                  </a:lnTo>
                  <a:cubicBezTo>
                    <a:pt x="539" y="122"/>
                    <a:pt x="417" y="0"/>
                    <a:pt x="2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5"/>
            <p:cNvSpPr/>
            <p:nvPr/>
          </p:nvSpPr>
          <p:spPr>
            <a:xfrm>
              <a:off x="1911325" y="1971125"/>
              <a:ext cx="26100" cy="30950"/>
            </a:xfrm>
            <a:custGeom>
              <a:avLst/>
              <a:gdLst/>
              <a:ahLst/>
              <a:cxnLst/>
              <a:rect l="l" t="t" r="r" b="b"/>
              <a:pathLst>
                <a:path w="1044" h="1238" extrusionOk="0">
                  <a:moveTo>
                    <a:pt x="308" y="0"/>
                  </a:moveTo>
                  <a:cubicBezTo>
                    <a:pt x="262" y="0"/>
                    <a:pt x="215" y="12"/>
                    <a:pt x="172" y="38"/>
                  </a:cubicBezTo>
                  <a:cubicBezTo>
                    <a:pt x="43" y="110"/>
                    <a:pt x="0" y="277"/>
                    <a:pt x="75" y="403"/>
                  </a:cubicBezTo>
                  <a:lnTo>
                    <a:pt x="479" y="1103"/>
                  </a:lnTo>
                  <a:cubicBezTo>
                    <a:pt x="525" y="1192"/>
                    <a:pt x="616" y="1238"/>
                    <a:pt x="710" y="1238"/>
                  </a:cubicBezTo>
                  <a:cubicBezTo>
                    <a:pt x="912" y="1238"/>
                    <a:pt x="1044" y="1009"/>
                    <a:pt x="942" y="834"/>
                  </a:cubicBezTo>
                  <a:lnTo>
                    <a:pt x="538" y="134"/>
                  </a:lnTo>
                  <a:cubicBezTo>
                    <a:pt x="490" y="48"/>
                    <a:pt x="401" y="0"/>
                    <a:pt x="3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5"/>
            <p:cNvSpPr/>
            <p:nvPr/>
          </p:nvSpPr>
          <p:spPr>
            <a:xfrm>
              <a:off x="1866925" y="2015425"/>
              <a:ext cx="32375" cy="23575"/>
            </a:xfrm>
            <a:custGeom>
              <a:avLst/>
              <a:gdLst/>
              <a:ahLst/>
              <a:cxnLst/>
              <a:rect l="l" t="t" r="r" b="b"/>
              <a:pathLst>
                <a:path w="1295" h="943" extrusionOk="0">
                  <a:moveTo>
                    <a:pt x="308" y="1"/>
                  </a:moveTo>
                  <a:cubicBezTo>
                    <a:pt x="215" y="1"/>
                    <a:pt x="124" y="49"/>
                    <a:pt x="76" y="135"/>
                  </a:cubicBezTo>
                  <a:cubicBezTo>
                    <a:pt x="0" y="262"/>
                    <a:pt x="46" y="429"/>
                    <a:pt x="173" y="501"/>
                  </a:cubicBezTo>
                  <a:lnTo>
                    <a:pt x="872" y="905"/>
                  </a:lnTo>
                  <a:cubicBezTo>
                    <a:pt x="915" y="932"/>
                    <a:pt x="958" y="943"/>
                    <a:pt x="1007" y="943"/>
                  </a:cubicBezTo>
                  <a:cubicBezTo>
                    <a:pt x="1130" y="943"/>
                    <a:pt x="1243" y="851"/>
                    <a:pt x="1270" y="730"/>
                  </a:cubicBezTo>
                  <a:cubicBezTo>
                    <a:pt x="1294" y="620"/>
                    <a:pt x="1243" y="499"/>
                    <a:pt x="1141" y="439"/>
                  </a:cubicBezTo>
                  <a:lnTo>
                    <a:pt x="442" y="36"/>
                  </a:lnTo>
                  <a:cubicBezTo>
                    <a:pt x="399" y="12"/>
                    <a:pt x="353" y="1"/>
                    <a:pt x="3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5"/>
            <p:cNvSpPr/>
            <p:nvPr/>
          </p:nvSpPr>
          <p:spPr>
            <a:xfrm>
              <a:off x="1851650" y="2075975"/>
              <a:ext cx="33650" cy="13475"/>
            </a:xfrm>
            <a:custGeom>
              <a:avLst/>
              <a:gdLst/>
              <a:ahLst/>
              <a:cxnLst/>
              <a:rect l="l" t="t" r="r" b="b"/>
              <a:pathLst>
                <a:path w="1346" h="539" extrusionOk="0">
                  <a:moveTo>
                    <a:pt x="270" y="0"/>
                  </a:moveTo>
                  <a:cubicBezTo>
                    <a:pt x="122" y="0"/>
                    <a:pt x="1" y="121"/>
                    <a:pt x="1" y="269"/>
                  </a:cubicBezTo>
                  <a:cubicBezTo>
                    <a:pt x="1" y="417"/>
                    <a:pt x="122" y="538"/>
                    <a:pt x="270" y="538"/>
                  </a:cubicBezTo>
                  <a:lnTo>
                    <a:pt x="1077" y="538"/>
                  </a:lnTo>
                  <a:cubicBezTo>
                    <a:pt x="1227" y="538"/>
                    <a:pt x="1346" y="417"/>
                    <a:pt x="1346" y="269"/>
                  </a:cubicBezTo>
                  <a:cubicBezTo>
                    <a:pt x="1346" y="121"/>
                    <a:pt x="1225" y="0"/>
                    <a:pt x="10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5"/>
            <p:cNvSpPr/>
            <p:nvPr/>
          </p:nvSpPr>
          <p:spPr>
            <a:xfrm>
              <a:off x="1867450" y="2126425"/>
              <a:ext cx="32325" cy="23550"/>
            </a:xfrm>
            <a:custGeom>
              <a:avLst/>
              <a:gdLst/>
              <a:ahLst/>
              <a:cxnLst/>
              <a:rect l="l" t="t" r="r" b="b"/>
              <a:pathLst>
                <a:path w="1293" h="942" extrusionOk="0">
                  <a:moveTo>
                    <a:pt x="987" y="1"/>
                  </a:moveTo>
                  <a:cubicBezTo>
                    <a:pt x="941" y="1"/>
                    <a:pt x="894" y="13"/>
                    <a:pt x="851" y="38"/>
                  </a:cubicBezTo>
                  <a:lnTo>
                    <a:pt x="152" y="441"/>
                  </a:lnTo>
                  <a:cubicBezTo>
                    <a:pt x="52" y="498"/>
                    <a:pt x="1" y="616"/>
                    <a:pt x="25" y="729"/>
                  </a:cubicBezTo>
                  <a:cubicBezTo>
                    <a:pt x="52" y="850"/>
                    <a:pt x="162" y="942"/>
                    <a:pt x="286" y="942"/>
                  </a:cubicBezTo>
                  <a:cubicBezTo>
                    <a:pt x="332" y="942"/>
                    <a:pt x="380" y="928"/>
                    <a:pt x="421" y="904"/>
                  </a:cubicBezTo>
                  <a:lnTo>
                    <a:pt x="1120" y="501"/>
                  </a:lnTo>
                  <a:cubicBezTo>
                    <a:pt x="1249" y="428"/>
                    <a:pt x="1292" y="261"/>
                    <a:pt x="1217" y="135"/>
                  </a:cubicBezTo>
                  <a:cubicBezTo>
                    <a:pt x="1169" y="49"/>
                    <a:pt x="1079" y="1"/>
                    <a:pt x="9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5"/>
            <p:cNvSpPr/>
            <p:nvPr/>
          </p:nvSpPr>
          <p:spPr>
            <a:xfrm>
              <a:off x="1910575" y="2163350"/>
              <a:ext cx="26125" cy="30950"/>
            </a:xfrm>
            <a:custGeom>
              <a:avLst/>
              <a:gdLst/>
              <a:ahLst/>
              <a:cxnLst/>
              <a:rect l="l" t="t" r="r" b="b"/>
              <a:pathLst>
                <a:path w="1045" h="1238" extrusionOk="0">
                  <a:moveTo>
                    <a:pt x="738" y="0"/>
                  </a:moveTo>
                  <a:cubicBezTo>
                    <a:pt x="645" y="0"/>
                    <a:pt x="555" y="48"/>
                    <a:pt x="506" y="135"/>
                  </a:cubicBezTo>
                  <a:lnTo>
                    <a:pt x="103" y="834"/>
                  </a:lnTo>
                  <a:cubicBezTo>
                    <a:pt x="0" y="1009"/>
                    <a:pt x="130" y="1238"/>
                    <a:pt x="334" y="1238"/>
                  </a:cubicBezTo>
                  <a:cubicBezTo>
                    <a:pt x="428" y="1238"/>
                    <a:pt x="520" y="1190"/>
                    <a:pt x="565" y="1103"/>
                  </a:cubicBezTo>
                  <a:lnTo>
                    <a:pt x="969" y="404"/>
                  </a:lnTo>
                  <a:cubicBezTo>
                    <a:pt x="1044" y="275"/>
                    <a:pt x="999" y="111"/>
                    <a:pt x="872" y="35"/>
                  </a:cubicBezTo>
                  <a:cubicBezTo>
                    <a:pt x="830" y="11"/>
                    <a:pt x="784" y="0"/>
                    <a:pt x="7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5"/>
            <p:cNvSpPr/>
            <p:nvPr/>
          </p:nvSpPr>
          <p:spPr>
            <a:xfrm>
              <a:off x="1972725" y="2176875"/>
              <a:ext cx="13475" cy="33650"/>
            </a:xfrm>
            <a:custGeom>
              <a:avLst/>
              <a:gdLst/>
              <a:ahLst/>
              <a:cxnLst/>
              <a:rect l="l" t="t" r="r" b="b"/>
              <a:pathLst>
                <a:path w="539" h="1346" extrusionOk="0">
                  <a:moveTo>
                    <a:pt x="270" y="0"/>
                  </a:moveTo>
                  <a:cubicBezTo>
                    <a:pt x="122" y="0"/>
                    <a:pt x="0" y="121"/>
                    <a:pt x="0" y="269"/>
                  </a:cubicBezTo>
                  <a:lnTo>
                    <a:pt x="0" y="1076"/>
                  </a:lnTo>
                  <a:cubicBezTo>
                    <a:pt x="0" y="1224"/>
                    <a:pt x="122" y="1345"/>
                    <a:pt x="270" y="1345"/>
                  </a:cubicBezTo>
                  <a:cubicBezTo>
                    <a:pt x="420" y="1345"/>
                    <a:pt x="539" y="1224"/>
                    <a:pt x="539" y="1076"/>
                  </a:cubicBezTo>
                  <a:lnTo>
                    <a:pt x="539" y="269"/>
                  </a:lnTo>
                  <a:cubicBezTo>
                    <a:pt x="539" y="121"/>
                    <a:pt x="417" y="0"/>
                    <a:pt x="2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5"/>
            <p:cNvSpPr/>
            <p:nvPr/>
          </p:nvSpPr>
          <p:spPr>
            <a:xfrm>
              <a:off x="2022300" y="2163350"/>
              <a:ext cx="26125" cy="30950"/>
            </a:xfrm>
            <a:custGeom>
              <a:avLst/>
              <a:gdLst/>
              <a:ahLst/>
              <a:cxnLst/>
              <a:rect l="l" t="t" r="r" b="b"/>
              <a:pathLst>
                <a:path w="1045" h="1238" extrusionOk="0">
                  <a:moveTo>
                    <a:pt x="306" y="0"/>
                  </a:moveTo>
                  <a:cubicBezTo>
                    <a:pt x="261" y="0"/>
                    <a:pt x="215" y="11"/>
                    <a:pt x="173" y="35"/>
                  </a:cubicBezTo>
                  <a:cubicBezTo>
                    <a:pt x="43" y="111"/>
                    <a:pt x="0" y="275"/>
                    <a:pt x="76" y="404"/>
                  </a:cubicBezTo>
                  <a:lnTo>
                    <a:pt x="479" y="1103"/>
                  </a:lnTo>
                  <a:cubicBezTo>
                    <a:pt x="525" y="1190"/>
                    <a:pt x="616" y="1238"/>
                    <a:pt x="711" y="1238"/>
                  </a:cubicBezTo>
                  <a:cubicBezTo>
                    <a:pt x="912" y="1238"/>
                    <a:pt x="1044" y="1009"/>
                    <a:pt x="942" y="834"/>
                  </a:cubicBezTo>
                  <a:lnTo>
                    <a:pt x="538" y="135"/>
                  </a:lnTo>
                  <a:cubicBezTo>
                    <a:pt x="490" y="48"/>
                    <a:pt x="399" y="0"/>
                    <a:pt x="3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5"/>
            <p:cNvSpPr/>
            <p:nvPr/>
          </p:nvSpPr>
          <p:spPr>
            <a:xfrm>
              <a:off x="2059150" y="2126425"/>
              <a:ext cx="32375" cy="23550"/>
            </a:xfrm>
            <a:custGeom>
              <a:avLst/>
              <a:gdLst/>
              <a:ahLst/>
              <a:cxnLst/>
              <a:rect l="l" t="t" r="r" b="b"/>
              <a:pathLst>
                <a:path w="1295" h="942" extrusionOk="0">
                  <a:moveTo>
                    <a:pt x="308" y="0"/>
                  </a:moveTo>
                  <a:cubicBezTo>
                    <a:pt x="215" y="0"/>
                    <a:pt x="124" y="48"/>
                    <a:pt x="73" y="135"/>
                  </a:cubicBezTo>
                  <a:cubicBezTo>
                    <a:pt x="1" y="261"/>
                    <a:pt x="44" y="428"/>
                    <a:pt x="173" y="501"/>
                  </a:cubicBezTo>
                  <a:lnTo>
                    <a:pt x="872" y="904"/>
                  </a:lnTo>
                  <a:cubicBezTo>
                    <a:pt x="916" y="931"/>
                    <a:pt x="959" y="942"/>
                    <a:pt x="1007" y="942"/>
                  </a:cubicBezTo>
                  <a:cubicBezTo>
                    <a:pt x="1133" y="942"/>
                    <a:pt x="1244" y="850"/>
                    <a:pt x="1268" y="729"/>
                  </a:cubicBezTo>
                  <a:cubicBezTo>
                    <a:pt x="1295" y="619"/>
                    <a:pt x="1241" y="498"/>
                    <a:pt x="1142" y="439"/>
                  </a:cubicBezTo>
                  <a:lnTo>
                    <a:pt x="442" y="35"/>
                  </a:lnTo>
                  <a:cubicBezTo>
                    <a:pt x="400" y="11"/>
                    <a:pt x="354" y="0"/>
                    <a:pt x="3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5"/>
            <p:cNvSpPr/>
            <p:nvPr/>
          </p:nvSpPr>
          <p:spPr>
            <a:xfrm>
              <a:off x="2073625" y="2075975"/>
              <a:ext cx="33650" cy="13475"/>
            </a:xfrm>
            <a:custGeom>
              <a:avLst/>
              <a:gdLst/>
              <a:ahLst/>
              <a:cxnLst/>
              <a:rect l="l" t="t" r="r" b="b"/>
              <a:pathLst>
                <a:path w="1346" h="539" extrusionOk="0">
                  <a:moveTo>
                    <a:pt x="269" y="0"/>
                  </a:moveTo>
                  <a:cubicBezTo>
                    <a:pt x="121" y="0"/>
                    <a:pt x="0" y="121"/>
                    <a:pt x="0" y="269"/>
                  </a:cubicBezTo>
                  <a:cubicBezTo>
                    <a:pt x="0" y="417"/>
                    <a:pt x="121" y="538"/>
                    <a:pt x="269" y="538"/>
                  </a:cubicBezTo>
                  <a:lnTo>
                    <a:pt x="1076" y="538"/>
                  </a:lnTo>
                  <a:cubicBezTo>
                    <a:pt x="1227" y="538"/>
                    <a:pt x="1345" y="417"/>
                    <a:pt x="1345" y="269"/>
                  </a:cubicBezTo>
                  <a:cubicBezTo>
                    <a:pt x="1345" y="121"/>
                    <a:pt x="1224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5"/>
            <p:cNvSpPr/>
            <p:nvPr/>
          </p:nvSpPr>
          <p:spPr>
            <a:xfrm>
              <a:off x="2059750" y="2015450"/>
              <a:ext cx="32325" cy="23550"/>
            </a:xfrm>
            <a:custGeom>
              <a:avLst/>
              <a:gdLst/>
              <a:ahLst/>
              <a:cxnLst/>
              <a:rect l="l" t="t" r="r" b="b"/>
              <a:pathLst>
                <a:path w="1293" h="942" extrusionOk="0">
                  <a:moveTo>
                    <a:pt x="986" y="1"/>
                  </a:moveTo>
                  <a:cubicBezTo>
                    <a:pt x="940" y="1"/>
                    <a:pt x="893" y="12"/>
                    <a:pt x="851" y="38"/>
                  </a:cubicBezTo>
                  <a:lnTo>
                    <a:pt x="152" y="441"/>
                  </a:lnTo>
                  <a:cubicBezTo>
                    <a:pt x="49" y="498"/>
                    <a:pt x="1" y="613"/>
                    <a:pt x="23" y="729"/>
                  </a:cubicBezTo>
                  <a:cubicBezTo>
                    <a:pt x="49" y="850"/>
                    <a:pt x="162" y="942"/>
                    <a:pt x="286" y="942"/>
                  </a:cubicBezTo>
                  <a:cubicBezTo>
                    <a:pt x="329" y="942"/>
                    <a:pt x="378" y="928"/>
                    <a:pt x="421" y="904"/>
                  </a:cubicBezTo>
                  <a:lnTo>
                    <a:pt x="1120" y="500"/>
                  </a:lnTo>
                  <a:cubicBezTo>
                    <a:pt x="1247" y="428"/>
                    <a:pt x="1292" y="261"/>
                    <a:pt x="1217" y="134"/>
                  </a:cubicBezTo>
                  <a:cubicBezTo>
                    <a:pt x="1169" y="48"/>
                    <a:pt x="1078" y="1"/>
                    <a:pt x="9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5"/>
            <p:cNvSpPr/>
            <p:nvPr/>
          </p:nvSpPr>
          <p:spPr>
            <a:xfrm>
              <a:off x="2021550" y="1971150"/>
              <a:ext cx="26125" cy="30925"/>
            </a:xfrm>
            <a:custGeom>
              <a:avLst/>
              <a:gdLst/>
              <a:ahLst/>
              <a:cxnLst/>
              <a:rect l="l" t="t" r="r" b="b"/>
              <a:pathLst>
                <a:path w="1045" h="1237" extrusionOk="0">
                  <a:moveTo>
                    <a:pt x="738" y="0"/>
                  </a:moveTo>
                  <a:cubicBezTo>
                    <a:pt x="645" y="0"/>
                    <a:pt x="555" y="49"/>
                    <a:pt x="507" y="133"/>
                  </a:cubicBezTo>
                  <a:lnTo>
                    <a:pt x="103" y="833"/>
                  </a:lnTo>
                  <a:cubicBezTo>
                    <a:pt x="1" y="1008"/>
                    <a:pt x="130" y="1237"/>
                    <a:pt x="334" y="1237"/>
                  </a:cubicBezTo>
                  <a:cubicBezTo>
                    <a:pt x="429" y="1237"/>
                    <a:pt x="520" y="1185"/>
                    <a:pt x="566" y="1102"/>
                  </a:cubicBezTo>
                  <a:lnTo>
                    <a:pt x="969" y="402"/>
                  </a:lnTo>
                  <a:cubicBezTo>
                    <a:pt x="1045" y="273"/>
                    <a:pt x="999" y="109"/>
                    <a:pt x="872" y="37"/>
                  </a:cubicBezTo>
                  <a:cubicBezTo>
                    <a:pt x="830" y="12"/>
                    <a:pt x="784" y="0"/>
                    <a:pt x="7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5"/>
            <p:cNvSpPr/>
            <p:nvPr/>
          </p:nvSpPr>
          <p:spPr>
            <a:xfrm>
              <a:off x="1935725" y="2038975"/>
              <a:ext cx="87475" cy="87475"/>
            </a:xfrm>
            <a:custGeom>
              <a:avLst/>
              <a:gdLst/>
              <a:ahLst/>
              <a:cxnLst/>
              <a:rect l="l" t="t" r="r" b="b"/>
              <a:pathLst>
                <a:path w="3499" h="3499" extrusionOk="0">
                  <a:moveTo>
                    <a:pt x="1750" y="1"/>
                  </a:moveTo>
                  <a:cubicBezTo>
                    <a:pt x="1378" y="1"/>
                    <a:pt x="1077" y="302"/>
                    <a:pt x="1077" y="673"/>
                  </a:cubicBezTo>
                  <a:lnTo>
                    <a:pt x="1077" y="1077"/>
                  </a:lnTo>
                  <a:lnTo>
                    <a:pt x="673" y="1077"/>
                  </a:lnTo>
                  <a:cubicBezTo>
                    <a:pt x="302" y="1077"/>
                    <a:pt x="1" y="1378"/>
                    <a:pt x="1" y="1749"/>
                  </a:cubicBezTo>
                  <a:cubicBezTo>
                    <a:pt x="1" y="2118"/>
                    <a:pt x="302" y="2422"/>
                    <a:pt x="673" y="2422"/>
                  </a:cubicBezTo>
                  <a:lnTo>
                    <a:pt x="1077" y="2422"/>
                  </a:lnTo>
                  <a:lnTo>
                    <a:pt x="1077" y="2826"/>
                  </a:lnTo>
                  <a:cubicBezTo>
                    <a:pt x="1077" y="3194"/>
                    <a:pt x="1378" y="3498"/>
                    <a:pt x="1750" y="3498"/>
                  </a:cubicBezTo>
                  <a:cubicBezTo>
                    <a:pt x="2118" y="3498"/>
                    <a:pt x="2422" y="3194"/>
                    <a:pt x="2422" y="2826"/>
                  </a:cubicBezTo>
                  <a:lnTo>
                    <a:pt x="2422" y="2422"/>
                  </a:lnTo>
                  <a:lnTo>
                    <a:pt x="2826" y="2422"/>
                  </a:lnTo>
                  <a:cubicBezTo>
                    <a:pt x="3194" y="2422"/>
                    <a:pt x="3498" y="2118"/>
                    <a:pt x="3498" y="1749"/>
                  </a:cubicBezTo>
                  <a:cubicBezTo>
                    <a:pt x="3498" y="1378"/>
                    <a:pt x="3200" y="1077"/>
                    <a:pt x="2826" y="1077"/>
                  </a:cubicBezTo>
                  <a:lnTo>
                    <a:pt x="2422" y="1077"/>
                  </a:lnTo>
                  <a:lnTo>
                    <a:pt x="2422" y="673"/>
                  </a:lnTo>
                  <a:cubicBezTo>
                    <a:pt x="2422" y="302"/>
                    <a:pt x="2118" y="1"/>
                    <a:pt x="17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>
            <a:spLocks noGrp="1"/>
          </p:cNvSpPr>
          <p:nvPr>
            <p:ph type="title" idx="15"/>
          </p:nvPr>
        </p:nvSpPr>
        <p:spPr>
          <a:xfrm>
            <a:off x="1109900" y="406720"/>
            <a:ext cx="7717500" cy="6918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Presentación del caso</a:t>
            </a:r>
            <a:endParaRPr sz="4100"/>
          </a:p>
        </p:txBody>
      </p:sp>
      <p:sp>
        <p:nvSpPr>
          <p:cNvPr id="177" name="Google Shape;177;p26"/>
          <p:cNvSpPr txBox="1"/>
          <p:nvPr/>
        </p:nvSpPr>
        <p:spPr>
          <a:xfrm>
            <a:off x="826350" y="1636600"/>
            <a:ext cx="7923300" cy="2955300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Paciente femenina, 63 años con antecedente de hipertensión y diabetes que acude al Servicio de Urgencias por cuadro agudo de 3 días de evolución, caracterizado por aparición súbita de lagoftalmo izquierdo y desviación de comisura nasogeniana a derecha, asociada a hemiparesia braquiocrural derecha. Ingresa con clínica de </a:t>
            </a:r>
            <a:r>
              <a:rPr lang="en" sz="2000" i="1"/>
              <a:t>stroke </a:t>
            </a:r>
            <a:r>
              <a:rPr lang="en" sz="2000"/>
              <a:t>pontino izquierdo, destacando hallazgos de parálisis periférica del VII par izquierdo.</a:t>
            </a:r>
            <a:endParaRPr sz="2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grpSp>
        <p:nvGrpSpPr>
          <p:cNvPr id="178" name="Google Shape;178;p26"/>
          <p:cNvGrpSpPr/>
          <p:nvPr/>
        </p:nvGrpSpPr>
        <p:grpSpPr>
          <a:xfrm flipH="1">
            <a:off x="1321874" y="255058"/>
            <a:ext cx="858742" cy="995144"/>
            <a:chOff x="3396075" y="1869200"/>
            <a:chExt cx="397750" cy="430500"/>
          </a:xfrm>
        </p:grpSpPr>
        <p:sp>
          <p:nvSpPr>
            <p:cNvPr id="179" name="Google Shape;179;p26"/>
            <p:cNvSpPr/>
            <p:nvPr/>
          </p:nvSpPr>
          <p:spPr>
            <a:xfrm>
              <a:off x="3396075" y="1869200"/>
              <a:ext cx="397750" cy="430500"/>
            </a:xfrm>
            <a:custGeom>
              <a:avLst/>
              <a:gdLst/>
              <a:ahLst/>
              <a:cxnLst/>
              <a:rect l="l" t="t" r="r" b="b"/>
              <a:pathLst>
                <a:path w="15910" h="17220" extrusionOk="0">
                  <a:moveTo>
                    <a:pt x="8647" y="1"/>
                  </a:moveTo>
                  <a:cubicBezTo>
                    <a:pt x="6708" y="1"/>
                    <a:pt x="4883" y="757"/>
                    <a:pt x="3511" y="2129"/>
                  </a:cubicBezTo>
                  <a:cubicBezTo>
                    <a:pt x="2155" y="3485"/>
                    <a:pt x="1399" y="5285"/>
                    <a:pt x="1383" y="7201"/>
                  </a:cubicBezTo>
                  <a:lnTo>
                    <a:pt x="65" y="9835"/>
                  </a:lnTo>
                  <a:cubicBezTo>
                    <a:pt x="0" y="9958"/>
                    <a:pt x="49" y="10114"/>
                    <a:pt x="164" y="10184"/>
                  </a:cubicBezTo>
                  <a:lnTo>
                    <a:pt x="1380" y="10913"/>
                  </a:lnTo>
                  <a:lnTo>
                    <a:pt x="1380" y="14799"/>
                  </a:lnTo>
                  <a:cubicBezTo>
                    <a:pt x="1380" y="14946"/>
                    <a:pt x="1501" y="15068"/>
                    <a:pt x="1649" y="15068"/>
                  </a:cubicBezTo>
                  <a:lnTo>
                    <a:pt x="4071" y="15068"/>
                  </a:lnTo>
                  <a:lnTo>
                    <a:pt x="4071" y="16951"/>
                  </a:lnTo>
                  <a:cubicBezTo>
                    <a:pt x="4071" y="17099"/>
                    <a:pt x="4192" y="17220"/>
                    <a:pt x="4340" y="17220"/>
                  </a:cubicBezTo>
                  <a:lnTo>
                    <a:pt x="12950" y="17220"/>
                  </a:lnTo>
                  <a:cubicBezTo>
                    <a:pt x="13098" y="17220"/>
                    <a:pt x="13219" y="17099"/>
                    <a:pt x="13219" y="16951"/>
                  </a:cubicBezTo>
                  <a:lnTo>
                    <a:pt x="13219" y="12910"/>
                  </a:lnTo>
                  <a:cubicBezTo>
                    <a:pt x="14930" y="11519"/>
                    <a:pt x="15909" y="9471"/>
                    <a:pt x="15909" y="7265"/>
                  </a:cubicBezTo>
                  <a:cubicBezTo>
                    <a:pt x="15909" y="5325"/>
                    <a:pt x="15156" y="3501"/>
                    <a:pt x="13784" y="2129"/>
                  </a:cubicBezTo>
                  <a:cubicBezTo>
                    <a:pt x="12411" y="757"/>
                    <a:pt x="10587" y="1"/>
                    <a:pt x="86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6"/>
            <p:cNvSpPr/>
            <p:nvPr/>
          </p:nvSpPr>
          <p:spPr>
            <a:xfrm>
              <a:off x="3464275" y="1902850"/>
              <a:ext cx="295975" cy="295975"/>
            </a:xfrm>
            <a:custGeom>
              <a:avLst/>
              <a:gdLst/>
              <a:ahLst/>
              <a:cxnLst/>
              <a:rect l="l" t="t" r="r" b="b"/>
              <a:pathLst>
                <a:path w="11839" h="11839" extrusionOk="0">
                  <a:moveTo>
                    <a:pt x="5919" y="0"/>
                  </a:moveTo>
                  <a:cubicBezTo>
                    <a:pt x="5796" y="0"/>
                    <a:pt x="5688" y="83"/>
                    <a:pt x="5656" y="205"/>
                  </a:cubicBezTo>
                  <a:lnTo>
                    <a:pt x="5045" y="2658"/>
                  </a:lnTo>
                  <a:lnTo>
                    <a:pt x="3288" y="842"/>
                  </a:lnTo>
                  <a:cubicBezTo>
                    <a:pt x="3235" y="788"/>
                    <a:pt x="3164" y="760"/>
                    <a:pt x="3093" y="760"/>
                  </a:cubicBezTo>
                  <a:cubicBezTo>
                    <a:pt x="3047" y="760"/>
                    <a:pt x="3002" y="771"/>
                    <a:pt x="2960" y="794"/>
                  </a:cubicBezTo>
                  <a:cubicBezTo>
                    <a:pt x="2852" y="853"/>
                    <a:pt x="2801" y="982"/>
                    <a:pt x="2836" y="1100"/>
                  </a:cubicBezTo>
                  <a:lnTo>
                    <a:pt x="3528" y="3527"/>
                  </a:lnTo>
                  <a:lnTo>
                    <a:pt x="1101" y="2836"/>
                  </a:lnTo>
                  <a:cubicBezTo>
                    <a:pt x="1076" y="2828"/>
                    <a:pt x="1050" y="2825"/>
                    <a:pt x="1025" y="2825"/>
                  </a:cubicBezTo>
                  <a:cubicBezTo>
                    <a:pt x="931" y="2825"/>
                    <a:pt x="841" y="2875"/>
                    <a:pt x="794" y="2960"/>
                  </a:cubicBezTo>
                  <a:cubicBezTo>
                    <a:pt x="732" y="3067"/>
                    <a:pt x="751" y="3202"/>
                    <a:pt x="840" y="3291"/>
                  </a:cubicBezTo>
                  <a:lnTo>
                    <a:pt x="2656" y="5045"/>
                  </a:lnTo>
                  <a:lnTo>
                    <a:pt x="205" y="5658"/>
                  </a:lnTo>
                  <a:cubicBezTo>
                    <a:pt x="84" y="5688"/>
                    <a:pt x="0" y="5795"/>
                    <a:pt x="0" y="5919"/>
                  </a:cubicBezTo>
                  <a:cubicBezTo>
                    <a:pt x="0" y="6043"/>
                    <a:pt x="84" y="6151"/>
                    <a:pt x="205" y="6183"/>
                  </a:cubicBezTo>
                  <a:lnTo>
                    <a:pt x="2656" y="6794"/>
                  </a:lnTo>
                  <a:lnTo>
                    <a:pt x="840" y="8550"/>
                  </a:lnTo>
                  <a:cubicBezTo>
                    <a:pt x="754" y="8637"/>
                    <a:pt x="732" y="8771"/>
                    <a:pt x="794" y="8879"/>
                  </a:cubicBezTo>
                  <a:cubicBezTo>
                    <a:pt x="841" y="8964"/>
                    <a:pt x="931" y="9013"/>
                    <a:pt x="1025" y="9013"/>
                  </a:cubicBezTo>
                  <a:cubicBezTo>
                    <a:pt x="1050" y="9013"/>
                    <a:pt x="1076" y="9010"/>
                    <a:pt x="1101" y="9002"/>
                  </a:cubicBezTo>
                  <a:lnTo>
                    <a:pt x="3528" y="8311"/>
                  </a:lnTo>
                  <a:lnTo>
                    <a:pt x="2836" y="10738"/>
                  </a:lnTo>
                  <a:cubicBezTo>
                    <a:pt x="2801" y="10856"/>
                    <a:pt x="2855" y="10985"/>
                    <a:pt x="2960" y="11045"/>
                  </a:cubicBezTo>
                  <a:cubicBezTo>
                    <a:pt x="3001" y="11069"/>
                    <a:pt x="3046" y="11080"/>
                    <a:pt x="3092" y="11080"/>
                  </a:cubicBezTo>
                  <a:cubicBezTo>
                    <a:pt x="3164" y="11080"/>
                    <a:pt x="3235" y="11051"/>
                    <a:pt x="3288" y="10999"/>
                  </a:cubicBezTo>
                  <a:lnTo>
                    <a:pt x="5045" y="9183"/>
                  </a:lnTo>
                  <a:lnTo>
                    <a:pt x="5656" y="11634"/>
                  </a:lnTo>
                  <a:cubicBezTo>
                    <a:pt x="5688" y="11752"/>
                    <a:pt x="5796" y="11838"/>
                    <a:pt x="5919" y="11838"/>
                  </a:cubicBezTo>
                  <a:cubicBezTo>
                    <a:pt x="6043" y="11838"/>
                    <a:pt x="6151" y="11755"/>
                    <a:pt x="6180" y="11634"/>
                  </a:cubicBezTo>
                  <a:lnTo>
                    <a:pt x="6794" y="9183"/>
                  </a:lnTo>
                  <a:lnTo>
                    <a:pt x="8548" y="10999"/>
                  </a:lnTo>
                  <a:cubicBezTo>
                    <a:pt x="8601" y="11051"/>
                    <a:pt x="8673" y="11080"/>
                    <a:pt x="8745" y="11080"/>
                  </a:cubicBezTo>
                  <a:cubicBezTo>
                    <a:pt x="8791" y="11080"/>
                    <a:pt x="8837" y="11069"/>
                    <a:pt x="8879" y="11045"/>
                  </a:cubicBezTo>
                  <a:cubicBezTo>
                    <a:pt x="8984" y="10985"/>
                    <a:pt x="9038" y="10856"/>
                    <a:pt x="9003" y="10738"/>
                  </a:cubicBezTo>
                  <a:lnTo>
                    <a:pt x="8311" y="8311"/>
                  </a:lnTo>
                  <a:lnTo>
                    <a:pt x="10738" y="9002"/>
                  </a:lnTo>
                  <a:cubicBezTo>
                    <a:pt x="10763" y="9010"/>
                    <a:pt x="10788" y="9013"/>
                    <a:pt x="10813" y="9013"/>
                  </a:cubicBezTo>
                  <a:cubicBezTo>
                    <a:pt x="10907" y="9013"/>
                    <a:pt x="10996" y="8964"/>
                    <a:pt x="11045" y="8879"/>
                  </a:cubicBezTo>
                  <a:cubicBezTo>
                    <a:pt x="11104" y="8771"/>
                    <a:pt x="11088" y="8637"/>
                    <a:pt x="10996" y="8550"/>
                  </a:cubicBezTo>
                  <a:lnTo>
                    <a:pt x="9180" y="6794"/>
                  </a:lnTo>
                  <a:lnTo>
                    <a:pt x="11634" y="6183"/>
                  </a:lnTo>
                  <a:cubicBezTo>
                    <a:pt x="11755" y="6151"/>
                    <a:pt x="11839" y="6043"/>
                    <a:pt x="11839" y="5919"/>
                  </a:cubicBezTo>
                  <a:cubicBezTo>
                    <a:pt x="11836" y="5795"/>
                    <a:pt x="11750" y="5688"/>
                    <a:pt x="11634" y="5658"/>
                  </a:cubicBezTo>
                  <a:lnTo>
                    <a:pt x="9180" y="5045"/>
                  </a:lnTo>
                  <a:lnTo>
                    <a:pt x="10996" y="3291"/>
                  </a:lnTo>
                  <a:cubicBezTo>
                    <a:pt x="11085" y="3202"/>
                    <a:pt x="11104" y="3067"/>
                    <a:pt x="11045" y="2960"/>
                  </a:cubicBezTo>
                  <a:cubicBezTo>
                    <a:pt x="10996" y="2875"/>
                    <a:pt x="10907" y="2825"/>
                    <a:pt x="10813" y="2825"/>
                  </a:cubicBezTo>
                  <a:cubicBezTo>
                    <a:pt x="10788" y="2825"/>
                    <a:pt x="10763" y="2828"/>
                    <a:pt x="10738" y="2836"/>
                  </a:cubicBezTo>
                  <a:lnTo>
                    <a:pt x="8311" y="3527"/>
                  </a:lnTo>
                  <a:lnTo>
                    <a:pt x="8311" y="3527"/>
                  </a:lnTo>
                  <a:lnTo>
                    <a:pt x="9003" y="1100"/>
                  </a:lnTo>
                  <a:cubicBezTo>
                    <a:pt x="9038" y="982"/>
                    <a:pt x="8987" y="853"/>
                    <a:pt x="8879" y="794"/>
                  </a:cubicBezTo>
                  <a:cubicBezTo>
                    <a:pt x="8837" y="770"/>
                    <a:pt x="8790" y="759"/>
                    <a:pt x="8744" y="759"/>
                  </a:cubicBezTo>
                  <a:cubicBezTo>
                    <a:pt x="8673" y="759"/>
                    <a:pt x="8602" y="787"/>
                    <a:pt x="8548" y="842"/>
                  </a:cubicBezTo>
                  <a:lnTo>
                    <a:pt x="6794" y="2658"/>
                  </a:lnTo>
                  <a:lnTo>
                    <a:pt x="6180" y="205"/>
                  </a:lnTo>
                  <a:cubicBezTo>
                    <a:pt x="6151" y="83"/>
                    <a:pt x="6043" y="0"/>
                    <a:pt x="59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6"/>
            <p:cNvSpPr/>
            <p:nvPr/>
          </p:nvSpPr>
          <p:spPr>
            <a:xfrm>
              <a:off x="3538200" y="1976825"/>
              <a:ext cx="148000" cy="148000"/>
            </a:xfrm>
            <a:custGeom>
              <a:avLst/>
              <a:gdLst/>
              <a:ahLst/>
              <a:cxnLst/>
              <a:rect l="l" t="t" r="r" b="b"/>
              <a:pathLst>
                <a:path w="5920" h="5920" extrusionOk="0">
                  <a:moveTo>
                    <a:pt x="2960" y="1"/>
                  </a:moveTo>
                  <a:cubicBezTo>
                    <a:pt x="1324" y="1"/>
                    <a:pt x="0" y="1324"/>
                    <a:pt x="0" y="2960"/>
                  </a:cubicBezTo>
                  <a:cubicBezTo>
                    <a:pt x="0" y="4596"/>
                    <a:pt x="1324" y="5920"/>
                    <a:pt x="2960" y="5920"/>
                  </a:cubicBezTo>
                  <a:cubicBezTo>
                    <a:pt x="4593" y="5920"/>
                    <a:pt x="5919" y="4596"/>
                    <a:pt x="5919" y="2960"/>
                  </a:cubicBezTo>
                  <a:cubicBezTo>
                    <a:pt x="5919" y="1324"/>
                    <a:pt x="4593" y="1"/>
                    <a:pt x="29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6"/>
            <p:cNvSpPr/>
            <p:nvPr/>
          </p:nvSpPr>
          <p:spPr>
            <a:xfrm>
              <a:off x="3595375" y="1986925"/>
              <a:ext cx="33650" cy="84100"/>
            </a:xfrm>
            <a:custGeom>
              <a:avLst/>
              <a:gdLst/>
              <a:ahLst/>
              <a:cxnLst/>
              <a:rect l="l" t="t" r="r" b="b"/>
              <a:pathLst>
                <a:path w="1346" h="3364" extrusionOk="0">
                  <a:moveTo>
                    <a:pt x="673" y="0"/>
                  </a:moveTo>
                  <a:cubicBezTo>
                    <a:pt x="301" y="0"/>
                    <a:pt x="0" y="304"/>
                    <a:pt x="0" y="673"/>
                  </a:cubicBezTo>
                  <a:lnTo>
                    <a:pt x="0" y="2691"/>
                  </a:lnTo>
                  <a:cubicBezTo>
                    <a:pt x="0" y="3062"/>
                    <a:pt x="301" y="3363"/>
                    <a:pt x="673" y="3363"/>
                  </a:cubicBezTo>
                  <a:cubicBezTo>
                    <a:pt x="1041" y="3363"/>
                    <a:pt x="1345" y="3062"/>
                    <a:pt x="1345" y="2691"/>
                  </a:cubicBezTo>
                  <a:lnTo>
                    <a:pt x="1345" y="673"/>
                  </a:lnTo>
                  <a:cubicBezTo>
                    <a:pt x="1345" y="304"/>
                    <a:pt x="1041" y="0"/>
                    <a:pt x="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6"/>
            <p:cNvSpPr/>
            <p:nvPr/>
          </p:nvSpPr>
          <p:spPr>
            <a:xfrm>
              <a:off x="3594500" y="2079800"/>
              <a:ext cx="35325" cy="35350"/>
            </a:xfrm>
            <a:custGeom>
              <a:avLst/>
              <a:gdLst/>
              <a:ahLst/>
              <a:cxnLst/>
              <a:rect l="l" t="t" r="r" b="b"/>
              <a:pathLst>
                <a:path w="1413" h="1414" extrusionOk="0">
                  <a:moveTo>
                    <a:pt x="708" y="1"/>
                  </a:moveTo>
                  <a:cubicBezTo>
                    <a:pt x="318" y="1"/>
                    <a:pt x="0" y="318"/>
                    <a:pt x="0" y="708"/>
                  </a:cubicBezTo>
                  <a:cubicBezTo>
                    <a:pt x="0" y="1098"/>
                    <a:pt x="318" y="1413"/>
                    <a:pt x="708" y="1413"/>
                  </a:cubicBezTo>
                  <a:cubicBezTo>
                    <a:pt x="1095" y="1413"/>
                    <a:pt x="1413" y="1098"/>
                    <a:pt x="1413" y="708"/>
                  </a:cubicBezTo>
                  <a:cubicBezTo>
                    <a:pt x="1413" y="318"/>
                    <a:pt x="1095" y="1"/>
                    <a:pt x="7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>
            <a:spLocks noGrp="1"/>
          </p:cNvSpPr>
          <p:nvPr>
            <p:ph type="title"/>
          </p:nvPr>
        </p:nvSpPr>
        <p:spPr>
          <a:xfrm>
            <a:off x="789450" y="254320"/>
            <a:ext cx="7717500" cy="6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Abordaje/resolución del caso</a:t>
            </a:r>
            <a:endParaRPr sz="4000"/>
          </a:p>
        </p:txBody>
      </p:sp>
      <p:sp>
        <p:nvSpPr>
          <p:cNvPr id="189" name="Google Shape;189;p27"/>
          <p:cNvSpPr txBox="1"/>
          <p:nvPr/>
        </p:nvSpPr>
        <p:spPr>
          <a:xfrm>
            <a:off x="597750" y="1179400"/>
            <a:ext cx="4972500" cy="3786600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Se realiza estudio con angiografía por tomografía computada de cerebro, que informa enfermedad ateromatosa, sin estenosis significativa. </a:t>
            </a:r>
            <a:endParaRPr sz="18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Ingresa a Medicina para completar estudio y manejo. Ante persistencia de su parálisis facial y regresión del déficit motor, se plantea en evaluación por neurología parálisis facial periférica versus </a:t>
            </a:r>
            <a:r>
              <a:rPr lang="en" sz="1800" i="1"/>
              <a:t>stroke</a:t>
            </a:r>
            <a:r>
              <a:rPr lang="en" sz="1800"/>
              <a:t> pontino izquierdo, solicitando resonancia magnética de cerebro (RNM) con protocolo </a:t>
            </a:r>
            <a:r>
              <a:rPr lang="en" sz="1800" i="1"/>
              <a:t>stroke</a:t>
            </a:r>
            <a:r>
              <a:rPr lang="en" sz="1800"/>
              <a:t>, que objetiva infarto lacunar agudo en el colículo del facial a izquierda.</a:t>
            </a:r>
            <a:endParaRPr sz="2000"/>
          </a:p>
        </p:txBody>
      </p:sp>
      <p:pic>
        <p:nvPicPr>
          <p:cNvPr id="190" name="Google Shape;19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3541" y="1025725"/>
            <a:ext cx="2235384" cy="3400237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7"/>
          <p:cNvSpPr txBox="1"/>
          <p:nvPr/>
        </p:nvSpPr>
        <p:spPr>
          <a:xfrm>
            <a:off x="5627650" y="4458925"/>
            <a:ext cx="3452400" cy="585000"/>
          </a:xfrm>
          <a:prstGeom prst="rect">
            <a:avLst/>
          </a:prstGeom>
          <a:noFill/>
          <a:ln w="19050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Didact Gothic"/>
                <a:ea typeface="Didact Gothic"/>
                <a:cs typeface="Didact Gothic"/>
                <a:sym typeface="Didact Gothic"/>
              </a:rPr>
              <a:t>Imagen 1. RNM de cerebro con infarto lacunar agudo en colículo del facial a izquierda.</a:t>
            </a:r>
            <a:endParaRPr sz="1300" b="1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>
            <a:spLocks noGrp="1"/>
          </p:cNvSpPr>
          <p:nvPr>
            <p:ph type="title"/>
          </p:nvPr>
        </p:nvSpPr>
        <p:spPr>
          <a:xfrm>
            <a:off x="713250" y="406720"/>
            <a:ext cx="7717500" cy="6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Pregunta clínica</a:t>
            </a:r>
            <a:endParaRPr sz="4000"/>
          </a:p>
        </p:txBody>
      </p:sp>
      <p:sp>
        <p:nvSpPr>
          <p:cNvPr id="197" name="Google Shape;197;p28"/>
          <p:cNvSpPr txBox="1"/>
          <p:nvPr/>
        </p:nvSpPr>
        <p:spPr>
          <a:xfrm>
            <a:off x="1027525" y="1834353"/>
            <a:ext cx="4935000" cy="2004000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¿Qué tan frecuente es en clínica el hallazgo de una lesión isquémica pontina dorsal localizada?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198" name="Google Shape;19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1275" y="1614251"/>
            <a:ext cx="2444175" cy="244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>
            <a:spLocks noGrp="1"/>
          </p:cNvSpPr>
          <p:nvPr>
            <p:ph type="title" idx="2"/>
          </p:nvPr>
        </p:nvSpPr>
        <p:spPr>
          <a:xfrm>
            <a:off x="849975" y="394175"/>
            <a:ext cx="7487400" cy="73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Discusión y conclusión</a:t>
            </a:r>
            <a:endParaRPr sz="4000"/>
          </a:p>
        </p:txBody>
      </p:sp>
      <p:sp>
        <p:nvSpPr>
          <p:cNvPr id="204" name="Google Shape;204;p29"/>
          <p:cNvSpPr txBox="1">
            <a:spLocks noGrp="1"/>
          </p:cNvSpPr>
          <p:nvPr>
            <p:ph type="subTitle" idx="1"/>
          </p:nvPr>
        </p:nvSpPr>
        <p:spPr>
          <a:xfrm>
            <a:off x="1002375" y="1522900"/>
            <a:ext cx="7487400" cy="3189600"/>
          </a:xfrm>
          <a:prstGeom prst="rect">
            <a:avLst/>
          </a:prstGeom>
          <a:ln w="1905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 RNM de la paciente ubicaba una lesión puntiforme dorso-medial pontina a nivel del colículo izquierdo. La revisión de la literatura disponible objetiva que es un hallazgo infrecuente considerando que solo un 25% de los </a:t>
            </a:r>
            <a:r>
              <a:rPr lang="en" sz="1800" i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strokes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isquémicos afectan la circulación posterior, de ellos 60% corresponden a troncoencéfalo, resultando solo 5,2% de estos últimos en isquemia en territorio pontino dorsal (2) (3). 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Por otra parte, resaltar que la afección pontina suele ser secundaria a infartos de gran extensión, siendo las lesiones aisladas y circunscritas dorsopontinas raras de observar (3).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5" name="Google Shape;205;p29"/>
          <p:cNvGrpSpPr/>
          <p:nvPr/>
        </p:nvGrpSpPr>
        <p:grpSpPr>
          <a:xfrm>
            <a:off x="7409183" y="293610"/>
            <a:ext cx="823282" cy="931944"/>
            <a:chOff x="1419588" y="1465329"/>
            <a:chExt cx="1028974" cy="1106428"/>
          </a:xfrm>
        </p:grpSpPr>
        <p:sp>
          <p:nvSpPr>
            <p:cNvPr id="206" name="Google Shape;206;p29"/>
            <p:cNvSpPr/>
            <p:nvPr/>
          </p:nvSpPr>
          <p:spPr>
            <a:xfrm>
              <a:off x="1419588" y="1465329"/>
              <a:ext cx="1028974" cy="1106428"/>
            </a:xfrm>
            <a:custGeom>
              <a:avLst/>
              <a:gdLst/>
              <a:ahLst/>
              <a:cxnLst/>
              <a:rect l="l" t="t" r="r" b="b"/>
              <a:pathLst>
                <a:path w="15913" h="17220" extrusionOk="0">
                  <a:moveTo>
                    <a:pt x="8648" y="0"/>
                  </a:moveTo>
                  <a:cubicBezTo>
                    <a:pt x="6708" y="0"/>
                    <a:pt x="4884" y="756"/>
                    <a:pt x="3512" y="2131"/>
                  </a:cubicBezTo>
                  <a:cubicBezTo>
                    <a:pt x="2156" y="3484"/>
                    <a:pt x="1399" y="5284"/>
                    <a:pt x="1383" y="7203"/>
                  </a:cubicBezTo>
                  <a:lnTo>
                    <a:pt x="65" y="9834"/>
                  </a:lnTo>
                  <a:cubicBezTo>
                    <a:pt x="0" y="9960"/>
                    <a:pt x="49" y="10114"/>
                    <a:pt x="165" y="10184"/>
                  </a:cubicBezTo>
                  <a:lnTo>
                    <a:pt x="1381" y="10916"/>
                  </a:lnTo>
                  <a:lnTo>
                    <a:pt x="1381" y="14798"/>
                  </a:lnTo>
                  <a:cubicBezTo>
                    <a:pt x="1381" y="14946"/>
                    <a:pt x="1502" y="15067"/>
                    <a:pt x="1650" y="15067"/>
                  </a:cubicBezTo>
                  <a:lnTo>
                    <a:pt x="4071" y="15067"/>
                  </a:lnTo>
                  <a:lnTo>
                    <a:pt x="4071" y="16950"/>
                  </a:lnTo>
                  <a:cubicBezTo>
                    <a:pt x="4071" y="17098"/>
                    <a:pt x="4192" y="17219"/>
                    <a:pt x="4340" y="17219"/>
                  </a:cubicBezTo>
                  <a:lnTo>
                    <a:pt x="12950" y="17219"/>
                  </a:lnTo>
                  <a:cubicBezTo>
                    <a:pt x="13098" y="17219"/>
                    <a:pt x="13219" y="17098"/>
                    <a:pt x="13219" y="16950"/>
                  </a:cubicBezTo>
                  <a:lnTo>
                    <a:pt x="13219" y="12909"/>
                  </a:lnTo>
                  <a:cubicBezTo>
                    <a:pt x="14930" y="11521"/>
                    <a:pt x="15909" y="9471"/>
                    <a:pt x="15909" y="7265"/>
                  </a:cubicBezTo>
                  <a:cubicBezTo>
                    <a:pt x="15912" y="5327"/>
                    <a:pt x="15153" y="3503"/>
                    <a:pt x="13784" y="2131"/>
                  </a:cubicBezTo>
                  <a:cubicBezTo>
                    <a:pt x="12412" y="756"/>
                    <a:pt x="10588" y="0"/>
                    <a:pt x="86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9"/>
            <p:cNvSpPr/>
            <p:nvPr/>
          </p:nvSpPr>
          <p:spPr>
            <a:xfrm>
              <a:off x="1663824" y="1742272"/>
              <a:ext cx="629877" cy="345614"/>
            </a:xfrm>
            <a:custGeom>
              <a:avLst/>
              <a:gdLst/>
              <a:ahLst/>
              <a:cxnLst/>
              <a:rect l="l" t="t" r="r" b="b"/>
              <a:pathLst>
                <a:path w="9741" h="5379" extrusionOk="0">
                  <a:moveTo>
                    <a:pt x="4868" y="0"/>
                  </a:moveTo>
                  <a:cubicBezTo>
                    <a:pt x="2355" y="0"/>
                    <a:pt x="181" y="2406"/>
                    <a:pt x="92" y="2511"/>
                  </a:cubicBezTo>
                  <a:cubicBezTo>
                    <a:pt x="1" y="2613"/>
                    <a:pt x="1" y="2766"/>
                    <a:pt x="92" y="2868"/>
                  </a:cubicBezTo>
                  <a:cubicBezTo>
                    <a:pt x="181" y="2968"/>
                    <a:pt x="2352" y="5379"/>
                    <a:pt x="4868" y="5379"/>
                  </a:cubicBezTo>
                  <a:cubicBezTo>
                    <a:pt x="7384" y="5379"/>
                    <a:pt x="9552" y="2971"/>
                    <a:pt x="9644" y="2868"/>
                  </a:cubicBezTo>
                  <a:cubicBezTo>
                    <a:pt x="9741" y="2761"/>
                    <a:pt x="9732" y="2599"/>
                    <a:pt x="9633" y="2497"/>
                  </a:cubicBezTo>
                  <a:cubicBezTo>
                    <a:pt x="9531" y="2398"/>
                    <a:pt x="7107" y="0"/>
                    <a:pt x="48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1664018" y="1887106"/>
              <a:ext cx="627420" cy="200596"/>
            </a:xfrm>
            <a:custGeom>
              <a:avLst/>
              <a:gdLst/>
              <a:ahLst/>
              <a:cxnLst/>
              <a:rect l="l" t="t" r="r" b="b"/>
              <a:pathLst>
                <a:path w="9703" h="3122" extrusionOk="0">
                  <a:moveTo>
                    <a:pt x="334" y="1"/>
                  </a:moveTo>
                  <a:cubicBezTo>
                    <a:pt x="192" y="144"/>
                    <a:pt x="108" y="238"/>
                    <a:pt x="92" y="254"/>
                  </a:cubicBezTo>
                  <a:cubicBezTo>
                    <a:pt x="1" y="356"/>
                    <a:pt x="1" y="510"/>
                    <a:pt x="92" y="612"/>
                  </a:cubicBezTo>
                  <a:cubicBezTo>
                    <a:pt x="181" y="711"/>
                    <a:pt x="2352" y="3122"/>
                    <a:pt x="4868" y="3122"/>
                  </a:cubicBezTo>
                  <a:cubicBezTo>
                    <a:pt x="7383" y="3122"/>
                    <a:pt x="9552" y="714"/>
                    <a:pt x="9643" y="612"/>
                  </a:cubicBezTo>
                  <a:cubicBezTo>
                    <a:pt x="9673" y="577"/>
                    <a:pt x="9692" y="536"/>
                    <a:pt x="9703" y="493"/>
                  </a:cubicBezTo>
                  <a:lnTo>
                    <a:pt x="9703" y="493"/>
                  </a:lnTo>
                  <a:cubicBezTo>
                    <a:pt x="9057" y="1136"/>
                    <a:pt x="7227" y="2756"/>
                    <a:pt x="5169" y="2756"/>
                  </a:cubicBezTo>
                  <a:cubicBezTo>
                    <a:pt x="2659" y="2756"/>
                    <a:pt x="485" y="348"/>
                    <a:pt x="393" y="243"/>
                  </a:cubicBezTo>
                  <a:cubicBezTo>
                    <a:pt x="334" y="176"/>
                    <a:pt x="313" y="87"/>
                    <a:pt x="3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1856975" y="1794127"/>
              <a:ext cx="243648" cy="242103"/>
            </a:xfrm>
            <a:custGeom>
              <a:avLst/>
              <a:gdLst/>
              <a:ahLst/>
              <a:cxnLst/>
              <a:rect l="l" t="t" r="r" b="b"/>
              <a:pathLst>
                <a:path w="3768" h="3768" extrusionOk="0">
                  <a:moveTo>
                    <a:pt x="1884" y="1"/>
                  </a:moveTo>
                  <a:cubicBezTo>
                    <a:pt x="845" y="1"/>
                    <a:pt x="0" y="843"/>
                    <a:pt x="0" y="1884"/>
                  </a:cubicBezTo>
                  <a:cubicBezTo>
                    <a:pt x="0" y="2922"/>
                    <a:pt x="845" y="3767"/>
                    <a:pt x="1884" y="3767"/>
                  </a:cubicBezTo>
                  <a:cubicBezTo>
                    <a:pt x="2922" y="3767"/>
                    <a:pt x="3767" y="2922"/>
                    <a:pt x="3767" y="1884"/>
                  </a:cubicBezTo>
                  <a:cubicBezTo>
                    <a:pt x="3767" y="843"/>
                    <a:pt x="2922" y="1"/>
                    <a:pt x="18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1856975" y="1813982"/>
              <a:ext cx="223603" cy="222249"/>
            </a:xfrm>
            <a:custGeom>
              <a:avLst/>
              <a:gdLst/>
              <a:ahLst/>
              <a:cxnLst/>
              <a:rect l="l" t="t" r="r" b="b"/>
              <a:pathLst>
                <a:path w="3458" h="3459" extrusionOk="0">
                  <a:moveTo>
                    <a:pt x="848" y="1"/>
                  </a:moveTo>
                  <a:cubicBezTo>
                    <a:pt x="337" y="337"/>
                    <a:pt x="0" y="916"/>
                    <a:pt x="0" y="1575"/>
                  </a:cubicBezTo>
                  <a:cubicBezTo>
                    <a:pt x="0" y="2613"/>
                    <a:pt x="845" y="3458"/>
                    <a:pt x="1884" y="3458"/>
                  </a:cubicBezTo>
                  <a:cubicBezTo>
                    <a:pt x="2537" y="3458"/>
                    <a:pt x="3116" y="3122"/>
                    <a:pt x="3458" y="2611"/>
                  </a:cubicBezTo>
                  <a:lnTo>
                    <a:pt x="3458" y="2611"/>
                  </a:lnTo>
                  <a:cubicBezTo>
                    <a:pt x="3159" y="2802"/>
                    <a:pt x="2801" y="2920"/>
                    <a:pt x="2422" y="2920"/>
                  </a:cubicBezTo>
                  <a:cubicBezTo>
                    <a:pt x="1383" y="2920"/>
                    <a:pt x="538" y="2075"/>
                    <a:pt x="538" y="1037"/>
                  </a:cubicBezTo>
                  <a:cubicBezTo>
                    <a:pt x="538" y="652"/>
                    <a:pt x="651" y="300"/>
                    <a:pt x="8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1961343" y="1638563"/>
              <a:ext cx="34853" cy="86484"/>
            </a:xfrm>
            <a:custGeom>
              <a:avLst/>
              <a:gdLst/>
              <a:ahLst/>
              <a:cxnLst/>
              <a:rect l="l" t="t" r="r" b="b"/>
              <a:pathLst>
                <a:path w="539" h="1346" extrusionOk="0">
                  <a:moveTo>
                    <a:pt x="270" y="0"/>
                  </a:moveTo>
                  <a:cubicBezTo>
                    <a:pt x="122" y="0"/>
                    <a:pt x="1" y="121"/>
                    <a:pt x="1" y="269"/>
                  </a:cubicBezTo>
                  <a:lnTo>
                    <a:pt x="1" y="1076"/>
                  </a:lnTo>
                  <a:cubicBezTo>
                    <a:pt x="1" y="1224"/>
                    <a:pt x="122" y="1345"/>
                    <a:pt x="270" y="1345"/>
                  </a:cubicBezTo>
                  <a:cubicBezTo>
                    <a:pt x="418" y="1345"/>
                    <a:pt x="539" y="1224"/>
                    <a:pt x="539" y="1076"/>
                  </a:cubicBezTo>
                  <a:lnTo>
                    <a:pt x="539" y="269"/>
                  </a:lnTo>
                  <a:cubicBezTo>
                    <a:pt x="539" y="121"/>
                    <a:pt x="418" y="0"/>
                    <a:pt x="2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2233966" y="1776778"/>
              <a:ext cx="76948" cy="69264"/>
            </a:xfrm>
            <a:custGeom>
              <a:avLst/>
              <a:gdLst/>
              <a:ahLst/>
              <a:cxnLst/>
              <a:rect l="l" t="t" r="r" b="b"/>
              <a:pathLst>
                <a:path w="1190" h="1078" extrusionOk="0">
                  <a:moveTo>
                    <a:pt x="894" y="0"/>
                  </a:moveTo>
                  <a:cubicBezTo>
                    <a:pt x="825" y="0"/>
                    <a:pt x="757" y="26"/>
                    <a:pt x="706" y="77"/>
                  </a:cubicBezTo>
                  <a:lnTo>
                    <a:pt x="167" y="615"/>
                  </a:lnTo>
                  <a:cubicBezTo>
                    <a:pt x="1" y="784"/>
                    <a:pt x="122" y="1078"/>
                    <a:pt x="359" y="1078"/>
                  </a:cubicBezTo>
                  <a:cubicBezTo>
                    <a:pt x="426" y="1078"/>
                    <a:pt x="496" y="1051"/>
                    <a:pt x="547" y="997"/>
                  </a:cubicBezTo>
                  <a:lnTo>
                    <a:pt x="1085" y="459"/>
                  </a:lnTo>
                  <a:cubicBezTo>
                    <a:pt x="1190" y="354"/>
                    <a:pt x="1190" y="182"/>
                    <a:pt x="1085" y="77"/>
                  </a:cubicBezTo>
                  <a:cubicBezTo>
                    <a:pt x="1032" y="26"/>
                    <a:pt x="963" y="0"/>
                    <a:pt x="8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2113238" y="1673069"/>
              <a:ext cx="76948" cy="86548"/>
            </a:xfrm>
            <a:custGeom>
              <a:avLst/>
              <a:gdLst/>
              <a:ahLst/>
              <a:cxnLst/>
              <a:rect l="l" t="t" r="r" b="b"/>
              <a:pathLst>
                <a:path w="1190" h="1347" extrusionOk="0">
                  <a:moveTo>
                    <a:pt x="880" y="1"/>
                  </a:moveTo>
                  <a:cubicBezTo>
                    <a:pt x="793" y="1"/>
                    <a:pt x="708" y="43"/>
                    <a:pt x="657" y="122"/>
                  </a:cubicBezTo>
                  <a:lnTo>
                    <a:pt x="119" y="929"/>
                  </a:lnTo>
                  <a:cubicBezTo>
                    <a:pt x="0" y="1104"/>
                    <a:pt x="130" y="1346"/>
                    <a:pt x="342" y="1346"/>
                  </a:cubicBezTo>
                  <a:cubicBezTo>
                    <a:pt x="428" y="1346"/>
                    <a:pt x="514" y="1301"/>
                    <a:pt x="565" y="1228"/>
                  </a:cubicBezTo>
                  <a:lnTo>
                    <a:pt x="1104" y="421"/>
                  </a:lnTo>
                  <a:cubicBezTo>
                    <a:pt x="1190" y="297"/>
                    <a:pt x="1155" y="130"/>
                    <a:pt x="1031" y="47"/>
                  </a:cubicBezTo>
                  <a:cubicBezTo>
                    <a:pt x="985" y="16"/>
                    <a:pt x="932" y="1"/>
                    <a:pt x="8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1646429" y="1776971"/>
              <a:ext cx="77013" cy="69071"/>
            </a:xfrm>
            <a:custGeom>
              <a:avLst/>
              <a:gdLst/>
              <a:ahLst/>
              <a:cxnLst/>
              <a:rect l="l" t="t" r="r" b="b"/>
              <a:pathLst>
                <a:path w="1191" h="1075" extrusionOk="0">
                  <a:moveTo>
                    <a:pt x="294" y="0"/>
                  </a:moveTo>
                  <a:cubicBezTo>
                    <a:pt x="226" y="0"/>
                    <a:pt x="157" y="27"/>
                    <a:pt x="106" y="79"/>
                  </a:cubicBezTo>
                  <a:cubicBezTo>
                    <a:pt x="1" y="181"/>
                    <a:pt x="1" y="354"/>
                    <a:pt x="106" y="459"/>
                  </a:cubicBezTo>
                  <a:lnTo>
                    <a:pt x="644" y="997"/>
                  </a:lnTo>
                  <a:cubicBezTo>
                    <a:pt x="698" y="1048"/>
                    <a:pt x="768" y="1075"/>
                    <a:pt x="835" y="1075"/>
                  </a:cubicBezTo>
                  <a:cubicBezTo>
                    <a:pt x="1069" y="1075"/>
                    <a:pt x="1190" y="779"/>
                    <a:pt x="1023" y="617"/>
                  </a:cubicBezTo>
                  <a:lnTo>
                    <a:pt x="485" y="79"/>
                  </a:lnTo>
                  <a:cubicBezTo>
                    <a:pt x="433" y="27"/>
                    <a:pt x="363" y="0"/>
                    <a:pt x="2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1767351" y="1672876"/>
              <a:ext cx="76819" cy="86741"/>
            </a:xfrm>
            <a:custGeom>
              <a:avLst/>
              <a:gdLst/>
              <a:ahLst/>
              <a:cxnLst/>
              <a:rect l="l" t="t" r="r" b="b"/>
              <a:pathLst>
                <a:path w="1188" h="1350" extrusionOk="0">
                  <a:moveTo>
                    <a:pt x="309" y="1"/>
                  </a:moveTo>
                  <a:cubicBezTo>
                    <a:pt x="257" y="1"/>
                    <a:pt x="204" y="16"/>
                    <a:pt x="157" y="47"/>
                  </a:cubicBezTo>
                  <a:cubicBezTo>
                    <a:pt x="33" y="131"/>
                    <a:pt x="1" y="295"/>
                    <a:pt x="84" y="421"/>
                  </a:cubicBezTo>
                  <a:lnTo>
                    <a:pt x="622" y="1228"/>
                  </a:lnTo>
                  <a:cubicBezTo>
                    <a:pt x="676" y="1304"/>
                    <a:pt x="759" y="1349"/>
                    <a:pt x="848" y="1349"/>
                  </a:cubicBezTo>
                  <a:cubicBezTo>
                    <a:pt x="1061" y="1349"/>
                    <a:pt x="1187" y="1102"/>
                    <a:pt x="1069" y="927"/>
                  </a:cubicBezTo>
                  <a:lnTo>
                    <a:pt x="531" y="120"/>
                  </a:lnTo>
                  <a:cubicBezTo>
                    <a:pt x="479" y="43"/>
                    <a:pt x="395" y="1"/>
                    <a:pt x="3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0"/>
          <p:cNvSpPr txBox="1">
            <a:spLocks noGrp="1"/>
          </p:cNvSpPr>
          <p:nvPr>
            <p:ph type="title"/>
          </p:nvPr>
        </p:nvSpPr>
        <p:spPr>
          <a:xfrm>
            <a:off x="789450" y="559120"/>
            <a:ext cx="7717500" cy="6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Referencias</a:t>
            </a:r>
            <a:endParaRPr/>
          </a:p>
        </p:txBody>
      </p:sp>
      <p:grpSp>
        <p:nvGrpSpPr>
          <p:cNvPr id="221" name="Google Shape;221;p30"/>
          <p:cNvGrpSpPr/>
          <p:nvPr/>
        </p:nvGrpSpPr>
        <p:grpSpPr>
          <a:xfrm flipH="1">
            <a:off x="2140511" y="439231"/>
            <a:ext cx="855736" cy="931501"/>
            <a:chOff x="1218757" y="2819921"/>
            <a:chExt cx="480562" cy="520130"/>
          </a:xfrm>
        </p:grpSpPr>
        <p:sp>
          <p:nvSpPr>
            <p:cNvPr id="222" name="Google Shape;222;p30"/>
            <p:cNvSpPr/>
            <p:nvPr/>
          </p:nvSpPr>
          <p:spPr>
            <a:xfrm>
              <a:off x="1218757" y="2819921"/>
              <a:ext cx="480562" cy="520130"/>
            </a:xfrm>
            <a:custGeom>
              <a:avLst/>
              <a:gdLst/>
              <a:ahLst/>
              <a:cxnLst/>
              <a:rect l="l" t="t" r="r" b="b"/>
              <a:pathLst>
                <a:path w="15910" h="17220" extrusionOk="0">
                  <a:moveTo>
                    <a:pt x="8645" y="1"/>
                  </a:moveTo>
                  <a:cubicBezTo>
                    <a:pt x="6705" y="1"/>
                    <a:pt x="4884" y="759"/>
                    <a:pt x="3512" y="2132"/>
                  </a:cubicBezTo>
                  <a:cubicBezTo>
                    <a:pt x="2156" y="3485"/>
                    <a:pt x="1397" y="5285"/>
                    <a:pt x="1381" y="7203"/>
                  </a:cubicBezTo>
                  <a:lnTo>
                    <a:pt x="62" y="9834"/>
                  </a:lnTo>
                  <a:cubicBezTo>
                    <a:pt x="0" y="9958"/>
                    <a:pt x="46" y="10114"/>
                    <a:pt x="165" y="10184"/>
                  </a:cubicBezTo>
                  <a:lnTo>
                    <a:pt x="1378" y="10913"/>
                  </a:lnTo>
                  <a:lnTo>
                    <a:pt x="1378" y="14798"/>
                  </a:lnTo>
                  <a:cubicBezTo>
                    <a:pt x="1378" y="14946"/>
                    <a:pt x="1499" y="15067"/>
                    <a:pt x="1647" y="15067"/>
                  </a:cubicBezTo>
                  <a:lnTo>
                    <a:pt x="4068" y="15067"/>
                  </a:lnTo>
                  <a:lnTo>
                    <a:pt x="4068" y="16951"/>
                  </a:lnTo>
                  <a:cubicBezTo>
                    <a:pt x="4068" y="17099"/>
                    <a:pt x="4190" y="17220"/>
                    <a:pt x="4338" y="17220"/>
                  </a:cubicBezTo>
                  <a:lnTo>
                    <a:pt x="12947" y="17220"/>
                  </a:lnTo>
                  <a:cubicBezTo>
                    <a:pt x="13095" y="17220"/>
                    <a:pt x="13216" y="17099"/>
                    <a:pt x="13216" y="16951"/>
                  </a:cubicBezTo>
                  <a:lnTo>
                    <a:pt x="13216" y="12910"/>
                  </a:lnTo>
                  <a:cubicBezTo>
                    <a:pt x="14927" y="11519"/>
                    <a:pt x="15907" y="9471"/>
                    <a:pt x="15907" y="7265"/>
                  </a:cubicBezTo>
                  <a:cubicBezTo>
                    <a:pt x="15909" y="5328"/>
                    <a:pt x="15153" y="3504"/>
                    <a:pt x="13781" y="2132"/>
                  </a:cubicBezTo>
                  <a:cubicBezTo>
                    <a:pt x="12409" y="759"/>
                    <a:pt x="10588" y="1"/>
                    <a:pt x="8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0"/>
            <p:cNvSpPr/>
            <p:nvPr/>
          </p:nvSpPr>
          <p:spPr>
            <a:xfrm>
              <a:off x="1463121" y="3088116"/>
              <a:ext cx="114628" cy="219439"/>
            </a:xfrm>
            <a:custGeom>
              <a:avLst/>
              <a:gdLst/>
              <a:ahLst/>
              <a:cxnLst/>
              <a:rect l="l" t="t" r="r" b="b"/>
              <a:pathLst>
                <a:path w="3795" h="7265" extrusionOk="0">
                  <a:moveTo>
                    <a:pt x="821" y="0"/>
                  </a:moveTo>
                  <a:cubicBezTo>
                    <a:pt x="681" y="0"/>
                    <a:pt x="566" y="108"/>
                    <a:pt x="552" y="250"/>
                  </a:cubicBezTo>
                  <a:lnTo>
                    <a:pt x="14" y="6977"/>
                  </a:lnTo>
                  <a:cubicBezTo>
                    <a:pt x="1" y="7130"/>
                    <a:pt x="130" y="7265"/>
                    <a:pt x="283" y="7265"/>
                  </a:cubicBezTo>
                  <a:lnTo>
                    <a:pt x="3512" y="7265"/>
                  </a:lnTo>
                  <a:cubicBezTo>
                    <a:pt x="3671" y="7265"/>
                    <a:pt x="3794" y="7130"/>
                    <a:pt x="3781" y="6977"/>
                  </a:cubicBezTo>
                  <a:lnTo>
                    <a:pt x="3243" y="250"/>
                  </a:lnTo>
                  <a:cubicBezTo>
                    <a:pt x="3232" y="108"/>
                    <a:pt x="3116" y="0"/>
                    <a:pt x="29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0"/>
            <p:cNvSpPr/>
            <p:nvPr/>
          </p:nvSpPr>
          <p:spPr>
            <a:xfrm>
              <a:off x="1463453" y="3088116"/>
              <a:ext cx="40837" cy="219530"/>
            </a:xfrm>
            <a:custGeom>
              <a:avLst/>
              <a:gdLst/>
              <a:ahLst/>
              <a:cxnLst/>
              <a:rect l="l" t="t" r="r" b="b"/>
              <a:pathLst>
                <a:path w="1352" h="7268" extrusionOk="0">
                  <a:moveTo>
                    <a:pt x="813" y="0"/>
                  </a:moveTo>
                  <a:cubicBezTo>
                    <a:pt x="673" y="0"/>
                    <a:pt x="557" y="108"/>
                    <a:pt x="544" y="250"/>
                  </a:cubicBezTo>
                  <a:lnTo>
                    <a:pt x="6" y="6977"/>
                  </a:lnTo>
                  <a:cubicBezTo>
                    <a:pt x="1" y="7049"/>
                    <a:pt x="27" y="7125"/>
                    <a:pt x="79" y="7181"/>
                  </a:cubicBezTo>
                  <a:cubicBezTo>
                    <a:pt x="127" y="7235"/>
                    <a:pt x="200" y="7267"/>
                    <a:pt x="275" y="7267"/>
                  </a:cubicBezTo>
                  <a:lnTo>
                    <a:pt x="813" y="7267"/>
                  </a:lnTo>
                  <a:cubicBezTo>
                    <a:pt x="740" y="7267"/>
                    <a:pt x="665" y="7238"/>
                    <a:pt x="617" y="7181"/>
                  </a:cubicBezTo>
                  <a:cubicBezTo>
                    <a:pt x="566" y="7125"/>
                    <a:pt x="539" y="7049"/>
                    <a:pt x="544" y="6977"/>
                  </a:cubicBezTo>
                  <a:lnTo>
                    <a:pt x="1082" y="250"/>
                  </a:lnTo>
                  <a:cubicBezTo>
                    <a:pt x="1093" y="108"/>
                    <a:pt x="1211" y="0"/>
                    <a:pt x="13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0"/>
            <p:cNvSpPr/>
            <p:nvPr/>
          </p:nvSpPr>
          <p:spPr>
            <a:xfrm>
              <a:off x="1475958" y="3104367"/>
              <a:ext cx="89105" cy="40656"/>
            </a:xfrm>
            <a:custGeom>
              <a:avLst/>
              <a:gdLst/>
              <a:ahLst/>
              <a:cxnLst/>
              <a:rect l="l" t="t" r="r" b="b"/>
              <a:pathLst>
                <a:path w="2950" h="1346" extrusionOk="0">
                  <a:moveTo>
                    <a:pt x="108" y="0"/>
                  </a:moveTo>
                  <a:lnTo>
                    <a:pt x="1" y="1346"/>
                  </a:lnTo>
                  <a:lnTo>
                    <a:pt x="2950" y="1346"/>
                  </a:lnTo>
                  <a:lnTo>
                    <a:pt x="284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1469464" y="3185620"/>
              <a:ext cx="102093" cy="40686"/>
            </a:xfrm>
            <a:custGeom>
              <a:avLst/>
              <a:gdLst/>
              <a:ahLst/>
              <a:cxnLst/>
              <a:rect l="l" t="t" r="r" b="b"/>
              <a:pathLst>
                <a:path w="3380" h="1347" extrusionOk="0">
                  <a:moveTo>
                    <a:pt x="108" y="1"/>
                  </a:moveTo>
                  <a:lnTo>
                    <a:pt x="1" y="1346"/>
                  </a:lnTo>
                  <a:lnTo>
                    <a:pt x="3380" y="1346"/>
                  </a:lnTo>
                  <a:lnTo>
                    <a:pt x="327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0"/>
            <p:cNvSpPr/>
            <p:nvPr/>
          </p:nvSpPr>
          <p:spPr>
            <a:xfrm>
              <a:off x="1463453" y="3266994"/>
              <a:ext cx="114296" cy="40656"/>
            </a:xfrm>
            <a:custGeom>
              <a:avLst/>
              <a:gdLst/>
              <a:ahLst/>
              <a:cxnLst/>
              <a:rect l="l" t="t" r="r" b="b"/>
              <a:pathLst>
                <a:path w="3784" h="1346" extrusionOk="0">
                  <a:moveTo>
                    <a:pt x="89" y="0"/>
                  </a:moveTo>
                  <a:lnTo>
                    <a:pt x="6" y="1055"/>
                  </a:lnTo>
                  <a:cubicBezTo>
                    <a:pt x="1" y="1127"/>
                    <a:pt x="27" y="1203"/>
                    <a:pt x="79" y="1259"/>
                  </a:cubicBezTo>
                  <a:cubicBezTo>
                    <a:pt x="127" y="1313"/>
                    <a:pt x="200" y="1345"/>
                    <a:pt x="275" y="1345"/>
                  </a:cubicBezTo>
                  <a:lnTo>
                    <a:pt x="3504" y="1345"/>
                  </a:lnTo>
                  <a:cubicBezTo>
                    <a:pt x="3660" y="1345"/>
                    <a:pt x="3783" y="1208"/>
                    <a:pt x="3773" y="1057"/>
                  </a:cubicBezTo>
                  <a:lnTo>
                    <a:pt x="36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0"/>
            <p:cNvSpPr/>
            <p:nvPr/>
          </p:nvSpPr>
          <p:spPr>
            <a:xfrm>
              <a:off x="1475958" y="3104367"/>
              <a:ext cx="19543" cy="40656"/>
            </a:xfrm>
            <a:custGeom>
              <a:avLst/>
              <a:gdLst/>
              <a:ahLst/>
              <a:cxnLst/>
              <a:rect l="l" t="t" r="r" b="b"/>
              <a:pathLst>
                <a:path w="647" h="1346" extrusionOk="0">
                  <a:moveTo>
                    <a:pt x="108" y="0"/>
                  </a:moveTo>
                  <a:lnTo>
                    <a:pt x="1" y="1346"/>
                  </a:lnTo>
                  <a:lnTo>
                    <a:pt x="539" y="1346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0"/>
            <p:cNvSpPr/>
            <p:nvPr/>
          </p:nvSpPr>
          <p:spPr>
            <a:xfrm>
              <a:off x="1469464" y="3185620"/>
              <a:ext cx="19543" cy="40686"/>
            </a:xfrm>
            <a:custGeom>
              <a:avLst/>
              <a:gdLst/>
              <a:ahLst/>
              <a:cxnLst/>
              <a:rect l="l" t="t" r="r" b="b"/>
              <a:pathLst>
                <a:path w="647" h="1347" extrusionOk="0">
                  <a:moveTo>
                    <a:pt x="108" y="1"/>
                  </a:moveTo>
                  <a:lnTo>
                    <a:pt x="1" y="1346"/>
                  </a:lnTo>
                  <a:lnTo>
                    <a:pt x="539" y="1346"/>
                  </a:lnTo>
                  <a:lnTo>
                    <a:pt x="6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0"/>
            <p:cNvSpPr/>
            <p:nvPr/>
          </p:nvSpPr>
          <p:spPr>
            <a:xfrm>
              <a:off x="1463212" y="3266904"/>
              <a:ext cx="24829" cy="40656"/>
            </a:xfrm>
            <a:custGeom>
              <a:avLst/>
              <a:gdLst/>
              <a:ahLst/>
              <a:cxnLst/>
              <a:rect l="l" t="t" r="r" b="b"/>
              <a:pathLst>
                <a:path w="822" h="1346" extrusionOk="0">
                  <a:moveTo>
                    <a:pt x="97" y="0"/>
                  </a:moveTo>
                  <a:lnTo>
                    <a:pt x="14" y="1058"/>
                  </a:lnTo>
                  <a:cubicBezTo>
                    <a:pt x="0" y="1211"/>
                    <a:pt x="130" y="1346"/>
                    <a:pt x="283" y="1346"/>
                  </a:cubicBezTo>
                  <a:lnTo>
                    <a:pt x="821" y="1346"/>
                  </a:lnTo>
                  <a:cubicBezTo>
                    <a:pt x="668" y="1346"/>
                    <a:pt x="539" y="1211"/>
                    <a:pt x="552" y="1058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0"/>
            <p:cNvSpPr/>
            <p:nvPr/>
          </p:nvSpPr>
          <p:spPr>
            <a:xfrm>
              <a:off x="1479885" y="2990583"/>
              <a:ext cx="81282" cy="89437"/>
            </a:xfrm>
            <a:custGeom>
              <a:avLst/>
              <a:gdLst/>
              <a:ahLst/>
              <a:cxnLst/>
              <a:rect l="l" t="t" r="r" b="b"/>
              <a:pathLst>
                <a:path w="2691" h="2961" extrusionOk="0">
                  <a:moveTo>
                    <a:pt x="1345" y="1"/>
                  </a:moveTo>
                  <a:cubicBezTo>
                    <a:pt x="603" y="1"/>
                    <a:pt x="0" y="603"/>
                    <a:pt x="0" y="1346"/>
                  </a:cubicBezTo>
                  <a:lnTo>
                    <a:pt x="0" y="2691"/>
                  </a:lnTo>
                  <a:cubicBezTo>
                    <a:pt x="0" y="2839"/>
                    <a:pt x="121" y="2960"/>
                    <a:pt x="269" y="2960"/>
                  </a:cubicBezTo>
                  <a:lnTo>
                    <a:pt x="2421" y="2960"/>
                  </a:lnTo>
                  <a:cubicBezTo>
                    <a:pt x="2569" y="2960"/>
                    <a:pt x="2691" y="2839"/>
                    <a:pt x="2691" y="2691"/>
                  </a:cubicBezTo>
                  <a:lnTo>
                    <a:pt x="2691" y="1346"/>
                  </a:lnTo>
                  <a:cubicBezTo>
                    <a:pt x="2691" y="606"/>
                    <a:pt x="2085" y="1"/>
                    <a:pt x="13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0"/>
            <p:cNvSpPr/>
            <p:nvPr/>
          </p:nvSpPr>
          <p:spPr>
            <a:xfrm>
              <a:off x="1479885" y="2990583"/>
              <a:ext cx="52829" cy="89437"/>
            </a:xfrm>
            <a:custGeom>
              <a:avLst/>
              <a:gdLst/>
              <a:ahLst/>
              <a:cxnLst/>
              <a:rect l="l" t="t" r="r" b="b"/>
              <a:pathLst>
                <a:path w="1749" h="2961" extrusionOk="0">
                  <a:moveTo>
                    <a:pt x="1345" y="1"/>
                  </a:moveTo>
                  <a:cubicBezTo>
                    <a:pt x="603" y="1"/>
                    <a:pt x="0" y="603"/>
                    <a:pt x="0" y="1346"/>
                  </a:cubicBezTo>
                  <a:lnTo>
                    <a:pt x="0" y="2691"/>
                  </a:lnTo>
                  <a:cubicBezTo>
                    <a:pt x="0" y="2839"/>
                    <a:pt x="121" y="2960"/>
                    <a:pt x="269" y="2960"/>
                  </a:cubicBezTo>
                  <a:lnTo>
                    <a:pt x="1076" y="2960"/>
                  </a:lnTo>
                  <a:cubicBezTo>
                    <a:pt x="926" y="2960"/>
                    <a:pt x="807" y="2845"/>
                    <a:pt x="807" y="2691"/>
                  </a:cubicBezTo>
                  <a:lnTo>
                    <a:pt x="807" y="1346"/>
                  </a:lnTo>
                  <a:cubicBezTo>
                    <a:pt x="807" y="746"/>
                    <a:pt x="1205" y="237"/>
                    <a:pt x="1749" y="63"/>
                  </a:cubicBezTo>
                  <a:cubicBezTo>
                    <a:pt x="1622" y="22"/>
                    <a:pt x="1488" y="1"/>
                    <a:pt x="13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0"/>
            <p:cNvSpPr/>
            <p:nvPr/>
          </p:nvSpPr>
          <p:spPr>
            <a:xfrm>
              <a:off x="1463604" y="3063741"/>
              <a:ext cx="113812" cy="40656"/>
            </a:xfrm>
            <a:custGeom>
              <a:avLst/>
              <a:gdLst/>
              <a:ahLst/>
              <a:cxnLst/>
              <a:rect l="l" t="t" r="r" b="b"/>
              <a:pathLst>
                <a:path w="3768" h="1346" extrusionOk="0">
                  <a:moveTo>
                    <a:pt x="270" y="0"/>
                  </a:moveTo>
                  <a:cubicBezTo>
                    <a:pt x="122" y="0"/>
                    <a:pt x="1" y="121"/>
                    <a:pt x="1" y="269"/>
                  </a:cubicBezTo>
                  <a:lnTo>
                    <a:pt x="1" y="1076"/>
                  </a:lnTo>
                  <a:cubicBezTo>
                    <a:pt x="1" y="1224"/>
                    <a:pt x="122" y="1345"/>
                    <a:pt x="270" y="1345"/>
                  </a:cubicBezTo>
                  <a:lnTo>
                    <a:pt x="3499" y="1345"/>
                  </a:lnTo>
                  <a:cubicBezTo>
                    <a:pt x="3647" y="1345"/>
                    <a:pt x="3768" y="1224"/>
                    <a:pt x="3768" y="1076"/>
                  </a:cubicBezTo>
                  <a:lnTo>
                    <a:pt x="3768" y="269"/>
                  </a:lnTo>
                  <a:cubicBezTo>
                    <a:pt x="3768" y="121"/>
                    <a:pt x="3647" y="0"/>
                    <a:pt x="34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0"/>
            <p:cNvSpPr/>
            <p:nvPr/>
          </p:nvSpPr>
          <p:spPr>
            <a:xfrm>
              <a:off x="1357975" y="2982548"/>
              <a:ext cx="170930" cy="113722"/>
            </a:xfrm>
            <a:custGeom>
              <a:avLst/>
              <a:gdLst/>
              <a:ahLst/>
              <a:cxnLst/>
              <a:rect l="l" t="t" r="r" b="b"/>
              <a:pathLst>
                <a:path w="5659" h="3765" extrusionOk="0">
                  <a:moveTo>
                    <a:pt x="272" y="0"/>
                  </a:moveTo>
                  <a:cubicBezTo>
                    <a:pt x="129" y="0"/>
                    <a:pt x="0" y="119"/>
                    <a:pt x="0" y="267"/>
                  </a:cubicBezTo>
                  <a:lnTo>
                    <a:pt x="0" y="3495"/>
                  </a:lnTo>
                  <a:cubicBezTo>
                    <a:pt x="0" y="3648"/>
                    <a:pt x="128" y="3765"/>
                    <a:pt x="271" y="3765"/>
                  </a:cubicBezTo>
                  <a:cubicBezTo>
                    <a:pt x="302" y="3765"/>
                    <a:pt x="333" y="3760"/>
                    <a:pt x="363" y="3748"/>
                  </a:cubicBezTo>
                  <a:lnTo>
                    <a:pt x="5475" y="1865"/>
                  </a:lnTo>
                  <a:cubicBezTo>
                    <a:pt x="5586" y="1824"/>
                    <a:pt x="5658" y="1714"/>
                    <a:pt x="5650" y="1596"/>
                  </a:cubicBezTo>
                  <a:cubicBezTo>
                    <a:pt x="5642" y="1483"/>
                    <a:pt x="5562" y="1383"/>
                    <a:pt x="5449" y="1354"/>
                  </a:cubicBezTo>
                  <a:lnTo>
                    <a:pt x="337" y="8"/>
                  </a:lnTo>
                  <a:cubicBezTo>
                    <a:pt x="315" y="3"/>
                    <a:pt x="293" y="0"/>
                    <a:pt x="2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0"/>
            <p:cNvSpPr/>
            <p:nvPr/>
          </p:nvSpPr>
          <p:spPr>
            <a:xfrm>
              <a:off x="1309193" y="2982457"/>
              <a:ext cx="113812" cy="113812"/>
            </a:xfrm>
            <a:custGeom>
              <a:avLst/>
              <a:gdLst/>
              <a:ahLst/>
              <a:cxnLst/>
              <a:rect l="l" t="t" r="r" b="b"/>
              <a:pathLst>
                <a:path w="3768" h="3768" extrusionOk="0">
                  <a:moveTo>
                    <a:pt x="1884" y="1"/>
                  </a:moveTo>
                  <a:cubicBezTo>
                    <a:pt x="846" y="1"/>
                    <a:pt x="1" y="845"/>
                    <a:pt x="1" y="1884"/>
                  </a:cubicBezTo>
                  <a:cubicBezTo>
                    <a:pt x="1" y="2925"/>
                    <a:pt x="846" y="3767"/>
                    <a:pt x="1884" y="3767"/>
                  </a:cubicBezTo>
                  <a:cubicBezTo>
                    <a:pt x="2923" y="3767"/>
                    <a:pt x="3768" y="2925"/>
                    <a:pt x="3768" y="1884"/>
                  </a:cubicBezTo>
                  <a:cubicBezTo>
                    <a:pt x="3768" y="848"/>
                    <a:pt x="2920" y="1"/>
                    <a:pt x="18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0"/>
            <p:cNvSpPr/>
            <p:nvPr/>
          </p:nvSpPr>
          <p:spPr>
            <a:xfrm>
              <a:off x="1333176" y="3015140"/>
              <a:ext cx="65847" cy="48630"/>
            </a:xfrm>
            <a:custGeom>
              <a:avLst/>
              <a:gdLst/>
              <a:ahLst/>
              <a:cxnLst/>
              <a:rect l="l" t="t" r="r" b="b"/>
              <a:pathLst>
                <a:path w="2180" h="1610" extrusionOk="0">
                  <a:moveTo>
                    <a:pt x="1090" y="0"/>
                  </a:moveTo>
                  <a:cubicBezTo>
                    <a:pt x="520" y="0"/>
                    <a:pt x="106" y="587"/>
                    <a:pt x="63" y="654"/>
                  </a:cubicBezTo>
                  <a:cubicBezTo>
                    <a:pt x="1" y="745"/>
                    <a:pt x="1" y="864"/>
                    <a:pt x="63" y="955"/>
                  </a:cubicBezTo>
                  <a:cubicBezTo>
                    <a:pt x="106" y="1023"/>
                    <a:pt x="520" y="1609"/>
                    <a:pt x="1090" y="1609"/>
                  </a:cubicBezTo>
                  <a:cubicBezTo>
                    <a:pt x="1663" y="1609"/>
                    <a:pt x="2075" y="1023"/>
                    <a:pt x="2121" y="955"/>
                  </a:cubicBezTo>
                  <a:cubicBezTo>
                    <a:pt x="2180" y="864"/>
                    <a:pt x="2180" y="745"/>
                    <a:pt x="2121" y="654"/>
                  </a:cubicBezTo>
                  <a:cubicBezTo>
                    <a:pt x="2078" y="587"/>
                    <a:pt x="1663" y="0"/>
                    <a:pt x="10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0"/>
            <p:cNvSpPr/>
            <p:nvPr/>
          </p:nvSpPr>
          <p:spPr>
            <a:xfrm>
              <a:off x="1357975" y="3031209"/>
              <a:ext cx="17338" cy="16311"/>
            </a:xfrm>
            <a:custGeom>
              <a:avLst/>
              <a:gdLst/>
              <a:ahLst/>
              <a:cxnLst/>
              <a:rect l="l" t="t" r="r" b="b"/>
              <a:pathLst>
                <a:path w="574" h="540" extrusionOk="0">
                  <a:moveTo>
                    <a:pt x="269" y="1"/>
                  </a:moveTo>
                  <a:cubicBezTo>
                    <a:pt x="121" y="1"/>
                    <a:pt x="0" y="122"/>
                    <a:pt x="0" y="270"/>
                  </a:cubicBezTo>
                  <a:cubicBezTo>
                    <a:pt x="0" y="418"/>
                    <a:pt x="121" y="539"/>
                    <a:pt x="269" y="539"/>
                  </a:cubicBezTo>
                  <a:lnTo>
                    <a:pt x="304" y="539"/>
                  </a:lnTo>
                  <a:cubicBezTo>
                    <a:pt x="452" y="539"/>
                    <a:pt x="573" y="423"/>
                    <a:pt x="573" y="270"/>
                  </a:cubicBezTo>
                  <a:cubicBezTo>
                    <a:pt x="573" y="122"/>
                    <a:pt x="452" y="1"/>
                    <a:pt x="3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0"/>
            <p:cNvSpPr/>
            <p:nvPr/>
          </p:nvSpPr>
          <p:spPr>
            <a:xfrm>
              <a:off x="1593639" y="2990583"/>
              <a:ext cx="48811" cy="32531"/>
            </a:xfrm>
            <a:custGeom>
              <a:avLst/>
              <a:gdLst/>
              <a:ahLst/>
              <a:cxnLst/>
              <a:rect l="l" t="t" r="r" b="b"/>
              <a:pathLst>
                <a:path w="1616" h="1077" extrusionOk="0">
                  <a:moveTo>
                    <a:pt x="270" y="1"/>
                  </a:moveTo>
                  <a:cubicBezTo>
                    <a:pt x="122" y="1"/>
                    <a:pt x="1" y="122"/>
                    <a:pt x="1" y="270"/>
                  </a:cubicBezTo>
                  <a:cubicBezTo>
                    <a:pt x="1" y="418"/>
                    <a:pt x="122" y="539"/>
                    <a:pt x="270" y="539"/>
                  </a:cubicBezTo>
                  <a:cubicBezTo>
                    <a:pt x="418" y="539"/>
                    <a:pt x="539" y="660"/>
                    <a:pt x="539" y="808"/>
                  </a:cubicBezTo>
                  <a:cubicBezTo>
                    <a:pt x="539" y="956"/>
                    <a:pt x="660" y="1077"/>
                    <a:pt x="808" y="1077"/>
                  </a:cubicBezTo>
                  <a:cubicBezTo>
                    <a:pt x="956" y="1077"/>
                    <a:pt x="1077" y="961"/>
                    <a:pt x="1077" y="808"/>
                  </a:cubicBezTo>
                  <a:cubicBezTo>
                    <a:pt x="1077" y="660"/>
                    <a:pt x="1198" y="539"/>
                    <a:pt x="1346" y="539"/>
                  </a:cubicBezTo>
                  <a:cubicBezTo>
                    <a:pt x="1494" y="539"/>
                    <a:pt x="1615" y="418"/>
                    <a:pt x="1615" y="270"/>
                  </a:cubicBezTo>
                  <a:cubicBezTo>
                    <a:pt x="1615" y="122"/>
                    <a:pt x="1494" y="1"/>
                    <a:pt x="1346" y="1"/>
                  </a:cubicBezTo>
                  <a:cubicBezTo>
                    <a:pt x="1141" y="1"/>
                    <a:pt x="950" y="79"/>
                    <a:pt x="808" y="208"/>
                  </a:cubicBezTo>
                  <a:cubicBezTo>
                    <a:pt x="668" y="79"/>
                    <a:pt x="477" y="1"/>
                    <a:pt x="2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0"/>
            <p:cNvSpPr/>
            <p:nvPr/>
          </p:nvSpPr>
          <p:spPr>
            <a:xfrm>
              <a:off x="1406727" y="2933705"/>
              <a:ext cx="48781" cy="32531"/>
            </a:xfrm>
            <a:custGeom>
              <a:avLst/>
              <a:gdLst/>
              <a:ahLst/>
              <a:cxnLst/>
              <a:rect l="l" t="t" r="r" b="b"/>
              <a:pathLst>
                <a:path w="1615" h="1077" extrusionOk="0">
                  <a:moveTo>
                    <a:pt x="270" y="0"/>
                  </a:moveTo>
                  <a:cubicBezTo>
                    <a:pt x="122" y="0"/>
                    <a:pt x="1" y="121"/>
                    <a:pt x="1" y="269"/>
                  </a:cubicBezTo>
                  <a:cubicBezTo>
                    <a:pt x="1" y="417"/>
                    <a:pt x="122" y="538"/>
                    <a:pt x="270" y="538"/>
                  </a:cubicBezTo>
                  <a:cubicBezTo>
                    <a:pt x="418" y="538"/>
                    <a:pt x="539" y="659"/>
                    <a:pt x="539" y="807"/>
                  </a:cubicBezTo>
                  <a:cubicBezTo>
                    <a:pt x="539" y="955"/>
                    <a:pt x="660" y="1077"/>
                    <a:pt x="808" y="1077"/>
                  </a:cubicBezTo>
                  <a:cubicBezTo>
                    <a:pt x="956" y="1077"/>
                    <a:pt x="1077" y="961"/>
                    <a:pt x="1077" y="807"/>
                  </a:cubicBezTo>
                  <a:cubicBezTo>
                    <a:pt x="1077" y="659"/>
                    <a:pt x="1198" y="538"/>
                    <a:pt x="1346" y="538"/>
                  </a:cubicBezTo>
                  <a:cubicBezTo>
                    <a:pt x="1494" y="538"/>
                    <a:pt x="1615" y="417"/>
                    <a:pt x="1615" y="269"/>
                  </a:cubicBezTo>
                  <a:cubicBezTo>
                    <a:pt x="1615" y="121"/>
                    <a:pt x="1494" y="0"/>
                    <a:pt x="1346" y="0"/>
                  </a:cubicBezTo>
                  <a:cubicBezTo>
                    <a:pt x="1141" y="0"/>
                    <a:pt x="950" y="78"/>
                    <a:pt x="808" y="207"/>
                  </a:cubicBezTo>
                  <a:cubicBezTo>
                    <a:pt x="668" y="78"/>
                    <a:pt x="477" y="0"/>
                    <a:pt x="2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0"/>
            <p:cNvSpPr/>
            <p:nvPr/>
          </p:nvSpPr>
          <p:spPr>
            <a:xfrm>
              <a:off x="1512386" y="2893079"/>
              <a:ext cx="48781" cy="32531"/>
            </a:xfrm>
            <a:custGeom>
              <a:avLst/>
              <a:gdLst/>
              <a:ahLst/>
              <a:cxnLst/>
              <a:rect l="l" t="t" r="r" b="b"/>
              <a:pathLst>
                <a:path w="1615" h="1077" extrusionOk="0">
                  <a:moveTo>
                    <a:pt x="269" y="0"/>
                  </a:moveTo>
                  <a:cubicBezTo>
                    <a:pt x="121" y="0"/>
                    <a:pt x="0" y="121"/>
                    <a:pt x="0" y="269"/>
                  </a:cubicBezTo>
                  <a:cubicBezTo>
                    <a:pt x="0" y="417"/>
                    <a:pt x="121" y="538"/>
                    <a:pt x="269" y="538"/>
                  </a:cubicBezTo>
                  <a:cubicBezTo>
                    <a:pt x="417" y="538"/>
                    <a:pt x="538" y="659"/>
                    <a:pt x="538" y="807"/>
                  </a:cubicBezTo>
                  <a:cubicBezTo>
                    <a:pt x="538" y="955"/>
                    <a:pt x="659" y="1076"/>
                    <a:pt x="807" y="1076"/>
                  </a:cubicBezTo>
                  <a:cubicBezTo>
                    <a:pt x="955" y="1076"/>
                    <a:pt x="1076" y="961"/>
                    <a:pt x="1076" y="807"/>
                  </a:cubicBezTo>
                  <a:cubicBezTo>
                    <a:pt x="1076" y="659"/>
                    <a:pt x="1197" y="538"/>
                    <a:pt x="1345" y="538"/>
                  </a:cubicBezTo>
                  <a:cubicBezTo>
                    <a:pt x="1493" y="538"/>
                    <a:pt x="1615" y="417"/>
                    <a:pt x="1615" y="269"/>
                  </a:cubicBezTo>
                  <a:cubicBezTo>
                    <a:pt x="1615" y="121"/>
                    <a:pt x="1493" y="0"/>
                    <a:pt x="1345" y="0"/>
                  </a:cubicBezTo>
                  <a:cubicBezTo>
                    <a:pt x="1141" y="0"/>
                    <a:pt x="950" y="78"/>
                    <a:pt x="807" y="207"/>
                  </a:cubicBezTo>
                  <a:cubicBezTo>
                    <a:pt x="667" y="78"/>
                    <a:pt x="476" y="0"/>
                    <a:pt x="2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Google Shape;241;p30"/>
          <p:cNvGrpSpPr/>
          <p:nvPr/>
        </p:nvGrpSpPr>
        <p:grpSpPr>
          <a:xfrm>
            <a:off x="6217340" y="439279"/>
            <a:ext cx="855747" cy="931501"/>
            <a:chOff x="1991297" y="2789685"/>
            <a:chExt cx="480622" cy="520130"/>
          </a:xfrm>
        </p:grpSpPr>
        <p:sp>
          <p:nvSpPr>
            <p:cNvPr id="242" name="Google Shape;242;p30"/>
            <p:cNvSpPr/>
            <p:nvPr/>
          </p:nvSpPr>
          <p:spPr>
            <a:xfrm>
              <a:off x="1991297" y="2789685"/>
              <a:ext cx="480622" cy="520130"/>
            </a:xfrm>
            <a:custGeom>
              <a:avLst/>
              <a:gdLst/>
              <a:ahLst/>
              <a:cxnLst/>
              <a:rect l="l" t="t" r="r" b="b"/>
              <a:pathLst>
                <a:path w="15912" h="17220" extrusionOk="0">
                  <a:moveTo>
                    <a:pt x="8648" y="1"/>
                  </a:moveTo>
                  <a:cubicBezTo>
                    <a:pt x="6705" y="1"/>
                    <a:pt x="4884" y="757"/>
                    <a:pt x="3511" y="2129"/>
                  </a:cubicBezTo>
                  <a:cubicBezTo>
                    <a:pt x="2155" y="3485"/>
                    <a:pt x="1399" y="5285"/>
                    <a:pt x="1383" y="7201"/>
                  </a:cubicBezTo>
                  <a:lnTo>
                    <a:pt x="62" y="9835"/>
                  </a:lnTo>
                  <a:cubicBezTo>
                    <a:pt x="0" y="9958"/>
                    <a:pt x="46" y="10114"/>
                    <a:pt x="164" y="10184"/>
                  </a:cubicBezTo>
                  <a:lnTo>
                    <a:pt x="1378" y="10913"/>
                  </a:lnTo>
                  <a:lnTo>
                    <a:pt x="1378" y="14798"/>
                  </a:lnTo>
                  <a:cubicBezTo>
                    <a:pt x="1378" y="14946"/>
                    <a:pt x="1499" y="15068"/>
                    <a:pt x="1647" y="15068"/>
                  </a:cubicBezTo>
                  <a:lnTo>
                    <a:pt x="4068" y="15068"/>
                  </a:lnTo>
                  <a:lnTo>
                    <a:pt x="4068" y="16951"/>
                  </a:lnTo>
                  <a:cubicBezTo>
                    <a:pt x="4068" y="17099"/>
                    <a:pt x="4189" y="17220"/>
                    <a:pt x="4337" y="17220"/>
                  </a:cubicBezTo>
                  <a:lnTo>
                    <a:pt x="12947" y="17220"/>
                  </a:lnTo>
                  <a:cubicBezTo>
                    <a:pt x="13095" y="17220"/>
                    <a:pt x="13216" y="17099"/>
                    <a:pt x="13216" y="16951"/>
                  </a:cubicBezTo>
                  <a:lnTo>
                    <a:pt x="13216" y="12907"/>
                  </a:lnTo>
                  <a:cubicBezTo>
                    <a:pt x="14930" y="11519"/>
                    <a:pt x="15907" y="9471"/>
                    <a:pt x="15907" y="7265"/>
                  </a:cubicBezTo>
                  <a:cubicBezTo>
                    <a:pt x="15912" y="5325"/>
                    <a:pt x="15153" y="3501"/>
                    <a:pt x="13781" y="2129"/>
                  </a:cubicBezTo>
                  <a:cubicBezTo>
                    <a:pt x="12409" y="757"/>
                    <a:pt x="10587" y="1"/>
                    <a:pt x="86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0"/>
            <p:cNvSpPr/>
            <p:nvPr/>
          </p:nvSpPr>
          <p:spPr>
            <a:xfrm>
              <a:off x="2138700" y="3049755"/>
              <a:ext cx="227595" cy="113812"/>
            </a:xfrm>
            <a:custGeom>
              <a:avLst/>
              <a:gdLst/>
              <a:ahLst/>
              <a:cxnLst/>
              <a:rect l="l" t="t" r="r" b="b"/>
              <a:pathLst>
                <a:path w="7535" h="3768" extrusionOk="0">
                  <a:moveTo>
                    <a:pt x="3768" y="0"/>
                  </a:moveTo>
                  <a:cubicBezTo>
                    <a:pt x="1685" y="0"/>
                    <a:pt x="1" y="842"/>
                    <a:pt x="1" y="1884"/>
                  </a:cubicBezTo>
                  <a:cubicBezTo>
                    <a:pt x="1" y="2922"/>
                    <a:pt x="1685" y="3767"/>
                    <a:pt x="3768" y="3767"/>
                  </a:cubicBezTo>
                  <a:cubicBezTo>
                    <a:pt x="5847" y="3767"/>
                    <a:pt x="7534" y="2922"/>
                    <a:pt x="7534" y="1884"/>
                  </a:cubicBezTo>
                  <a:cubicBezTo>
                    <a:pt x="7534" y="842"/>
                    <a:pt x="5847" y="0"/>
                    <a:pt x="3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2138700" y="3094460"/>
              <a:ext cx="227595" cy="69109"/>
            </a:xfrm>
            <a:custGeom>
              <a:avLst/>
              <a:gdLst/>
              <a:ahLst/>
              <a:cxnLst/>
              <a:rect l="l" t="t" r="r" b="b"/>
              <a:pathLst>
                <a:path w="7535" h="2288" extrusionOk="0">
                  <a:moveTo>
                    <a:pt x="87" y="0"/>
                  </a:moveTo>
                  <a:cubicBezTo>
                    <a:pt x="30" y="132"/>
                    <a:pt x="1" y="266"/>
                    <a:pt x="1" y="404"/>
                  </a:cubicBezTo>
                  <a:cubicBezTo>
                    <a:pt x="1" y="1442"/>
                    <a:pt x="1685" y="2287"/>
                    <a:pt x="3768" y="2287"/>
                  </a:cubicBezTo>
                  <a:cubicBezTo>
                    <a:pt x="5847" y="2287"/>
                    <a:pt x="7534" y="1442"/>
                    <a:pt x="7534" y="404"/>
                  </a:cubicBezTo>
                  <a:cubicBezTo>
                    <a:pt x="7534" y="266"/>
                    <a:pt x="7502" y="132"/>
                    <a:pt x="7446" y="0"/>
                  </a:cubicBezTo>
                  <a:cubicBezTo>
                    <a:pt x="7077" y="848"/>
                    <a:pt x="5570" y="1480"/>
                    <a:pt x="3768" y="1480"/>
                  </a:cubicBezTo>
                  <a:cubicBezTo>
                    <a:pt x="1965" y="1480"/>
                    <a:pt x="456" y="848"/>
                    <a:pt x="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0"/>
            <p:cNvSpPr/>
            <p:nvPr/>
          </p:nvSpPr>
          <p:spPr>
            <a:xfrm>
              <a:off x="2163106" y="2992878"/>
              <a:ext cx="178814" cy="97532"/>
            </a:xfrm>
            <a:custGeom>
              <a:avLst/>
              <a:gdLst/>
              <a:ahLst/>
              <a:cxnLst/>
              <a:rect l="l" t="t" r="r" b="b"/>
              <a:pathLst>
                <a:path w="5920" h="3229" extrusionOk="0">
                  <a:moveTo>
                    <a:pt x="2960" y="0"/>
                  </a:moveTo>
                  <a:cubicBezTo>
                    <a:pt x="1324" y="0"/>
                    <a:pt x="0" y="721"/>
                    <a:pt x="0" y="1614"/>
                  </a:cubicBezTo>
                  <a:cubicBezTo>
                    <a:pt x="0" y="2505"/>
                    <a:pt x="1324" y="3229"/>
                    <a:pt x="2960" y="3229"/>
                  </a:cubicBezTo>
                  <a:cubicBezTo>
                    <a:pt x="4593" y="3229"/>
                    <a:pt x="5919" y="2505"/>
                    <a:pt x="5919" y="1614"/>
                  </a:cubicBezTo>
                  <a:cubicBezTo>
                    <a:pt x="5919" y="721"/>
                    <a:pt x="4593" y="0"/>
                    <a:pt x="29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2163106" y="3029427"/>
              <a:ext cx="178814" cy="60984"/>
            </a:xfrm>
            <a:custGeom>
              <a:avLst/>
              <a:gdLst/>
              <a:ahLst/>
              <a:cxnLst/>
              <a:rect l="l" t="t" r="r" b="b"/>
              <a:pathLst>
                <a:path w="5920" h="2019" extrusionOk="0">
                  <a:moveTo>
                    <a:pt x="92" y="1"/>
                  </a:moveTo>
                  <a:cubicBezTo>
                    <a:pt x="32" y="127"/>
                    <a:pt x="0" y="267"/>
                    <a:pt x="0" y="404"/>
                  </a:cubicBezTo>
                  <a:cubicBezTo>
                    <a:pt x="0" y="1295"/>
                    <a:pt x="1324" y="2019"/>
                    <a:pt x="2960" y="2019"/>
                  </a:cubicBezTo>
                  <a:cubicBezTo>
                    <a:pt x="4593" y="2019"/>
                    <a:pt x="5919" y="1295"/>
                    <a:pt x="5919" y="404"/>
                  </a:cubicBezTo>
                  <a:cubicBezTo>
                    <a:pt x="5919" y="267"/>
                    <a:pt x="5884" y="127"/>
                    <a:pt x="5825" y="1"/>
                  </a:cubicBezTo>
                  <a:cubicBezTo>
                    <a:pt x="5497" y="698"/>
                    <a:pt x="4337" y="1211"/>
                    <a:pt x="2960" y="1211"/>
                  </a:cubicBezTo>
                  <a:cubicBezTo>
                    <a:pt x="1579" y="1211"/>
                    <a:pt x="420" y="698"/>
                    <a:pt x="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0"/>
            <p:cNvSpPr/>
            <p:nvPr/>
          </p:nvSpPr>
          <p:spPr>
            <a:xfrm>
              <a:off x="2187482" y="2935971"/>
              <a:ext cx="130033" cy="81312"/>
            </a:xfrm>
            <a:custGeom>
              <a:avLst/>
              <a:gdLst/>
              <a:ahLst/>
              <a:cxnLst/>
              <a:rect l="l" t="t" r="r" b="b"/>
              <a:pathLst>
                <a:path w="4305" h="2692" extrusionOk="0">
                  <a:moveTo>
                    <a:pt x="2153" y="1"/>
                  </a:moveTo>
                  <a:cubicBezTo>
                    <a:pt x="963" y="1"/>
                    <a:pt x="0" y="603"/>
                    <a:pt x="0" y="1346"/>
                  </a:cubicBezTo>
                  <a:cubicBezTo>
                    <a:pt x="0" y="2088"/>
                    <a:pt x="963" y="2691"/>
                    <a:pt x="2153" y="2691"/>
                  </a:cubicBezTo>
                  <a:cubicBezTo>
                    <a:pt x="3339" y="2691"/>
                    <a:pt x="4305" y="2088"/>
                    <a:pt x="4305" y="1346"/>
                  </a:cubicBezTo>
                  <a:cubicBezTo>
                    <a:pt x="4305" y="603"/>
                    <a:pt x="3339" y="1"/>
                    <a:pt x="21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0"/>
            <p:cNvSpPr/>
            <p:nvPr/>
          </p:nvSpPr>
          <p:spPr>
            <a:xfrm>
              <a:off x="2187482" y="2964424"/>
              <a:ext cx="130033" cy="52859"/>
            </a:xfrm>
            <a:custGeom>
              <a:avLst/>
              <a:gdLst/>
              <a:ahLst/>
              <a:cxnLst/>
              <a:rect l="l" t="t" r="r" b="b"/>
              <a:pathLst>
                <a:path w="4305" h="1750" extrusionOk="0">
                  <a:moveTo>
                    <a:pt x="97" y="0"/>
                  </a:moveTo>
                  <a:cubicBezTo>
                    <a:pt x="32" y="127"/>
                    <a:pt x="0" y="261"/>
                    <a:pt x="0" y="404"/>
                  </a:cubicBezTo>
                  <a:cubicBezTo>
                    <a:pt x="0" y="1146"/>
                    <a:pt x="963" y="1749"/>
                    <a:pt x="2153" y="1749"/>
                  </a:cubicBezTo>
                  <a:cubicBezTo>
                    <a:pt x="3339" y="1749"/>
                    <a:pt x="4305" y="1146"/>
                    <a:pt x="4305" y="404"/>
                  </a:cubicBezTo>
                  <a:cubicBezTo>
                    <a:pt x="4305" y="261"/>
                    <a:pt x="4270" y="127"/>
                    <a:pt x="4205" y="0"/>
                  </a:cubicBezTo>
                  <a:cubicBezTo>
                    <a:pt x="3931" y="549"/>
                    <a:pt x="3116" y="942"/>
                    <a:pt x="2153" y="942"/>
                  </a:cubicBezTo>
                  <a:cubicBezTo>
                    <a:pt x="1187" y="942"/>
                    <a:pt x="371" y="544"/>
                    <a:pt x="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0"/>
            <p:cNvSpPr/>
            <p:nvPr/>
          </p:nvSpPr>
          <p:spPr>
            <a:xfrm>
              <a:off x="2228109" y="2846592"/>
              <a:ext cx="48781" cy="113782"/>
            </a:xfrm>
            <a:custGeom>
              <a:avLst/>
              <a:gdLst/>
              <a:ahLst/>
              <a:cxnLst/>
              <a:rect l="l" t="t" r="r" b="b"/>
              <a:pathLst>
                <a:path w="1615" h="3767" extrusionOk="0">
                  <a:moveTo>
                    <a:pt x="808" y="0"/>
                  </a:moveTo>
                  <a:cubicBezTo>
                    <a:pt x="721" y="0"/>
                    <a:pt x="641" y="40"/>
                    <a:pt x="592" y="108"/>
                  </a:cubicBezTo>
                  <a:cubicBezTo>
                    <a:pt x="568" y="140"/>
                    <a:pt x="0" y="912"/>
                    <a:pt x="0" y="1883"/>
                  </a:cubicBezTo>
                  <a:cubicBezTo>
                    <a:pt x="0" y="2852"/>
                    <a:pt x="568" y="3624"/>
                    <a:pt x="592" y="3659"/>
                  </a:cubicBezTo>
                  <a:cubicBezTo>
                    <a:pt x="641" y="3726"/>
                    <a:pt x="721" y="3767"/>
                    <a:pt x="808" y="3767"/>
                  </a:cubicBezTo>
                  <a:cubicBezTo>
                    <a:pt x="891" y="3767"/>
                    <a:pt x="972" y="3726"/>
                    <a:pt x="1023" y="3659"/>
                  </a:cubicBezTo>
                  <a:cubicBezTo>
                    <a:pt x="1044" y="3624"/>
                    <a:pt x="1615" y="2855"/>
                    <a:pt x="1615" y="1883"/>
                  </a:cubicBezTo>
                  <a:cubicBezTo>
                    <a:pt x="1615" y="915"/>
                    <a:pt x="1044" y="140"/>
                    <a:pt x="1023" y="108"/>
                  </a:cubicBezTo>
                  <a:cubicBezTo>
                    <a:pt x="972" y="40"/>
                    <a:pt x="891" y="0"/>
                    <a:pt x="8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0"/>
            <p:cNvSpPr/>
            <p:nvPr/>
          </p:nvSpPr>
          <p:spPr>
            <a:xfrm>
              <a:off x="2243967" y="2875137"/>
              <a:ext cx="85903" cy="85239"/>
            </a:xfrm>
            <a:custGeom>
              <a:avLst/>
              <a:gdLst/>
              <a:ahLst/>
              <a:cxnLst/>
              <a:rect l="l" t="t" r="r" b="b"/>
              <a:pathLst>
                <a:path w="2844" h="2822" extrusionOk="0">
                  <a:moveTo>
                    <a:pt x="2554" y="1"/>
                  </a:moveTo>
                  <a:cubicBezTo>
                    <a:pt x="2544" y="1"/>
                    <a:pt x="2534" y="1"/>
                    <a:pt x="2524" y="2"/>
                  </a:cubicBezTo>
                  <a:cubicBezTo>
                    <a:pt x="2483" y="10"/>
                    <a:pt x="1536" y="156"/>
                    <a:pt x="850" y="842"/>
                  </a:cubicBezTo>
                  <a:cubicBezTo>
                    <a:pt x="164" y="1528"/>
                    <a:pt x="19" y="2475"/>
                    <a:pt x="14" y="2515"/>
                  </a:cubicBezTo>
                  <a:cubicBezTo>
                    <a:pt x="0" y="2598"/>
                    <a:pt x="30" y="2685"/>
                    <a:pt x="89" y="2744"/>
                  </a:cubicBezTo>
                  <a:cubicBezTo>
                    <a:pt x="140" y="2795"/>
                    <a:pt x="210" y="2822"/>
                    <a:pt x="283" y="2822"/>
                  </a:cubicBezTo>
                  <a:cubicBezTo>
                    <a:pt x="296" y="2822"/>
                    <a:pt x="309" y="2822"/>
                    <a:pt x="323" y="2819"/>
                  </a:cubicBezTo>
                  <a:cubicBezTo>
                    <a:pt x="363" y="2811"/>
                    <a:pt x="1310" y="2666"/>
                    <a:pt x="1996" y="1980"/>
                  </a:cubicBezTo>
                  <a:cubicBezTo>
                    <a:pt x="2683" y="1294"/>
                    <a:pt x="2828" y="347"/>
                    <a:pt x="2833" y="306"/>
                  </a:cubicBezTo>
                  <a:cubicBezTo>
                    <a:pt x="2844" y="225"/>
                    <a:pt x="2814" y="142"/>
                    <a:pt x="2752" y="80"/>
                  </a:cubicBezTo>
                  <a:cubicBezTo>
                    <a:pt x="2700" y="28"/>
                    <a:pt x="2629" y="1"/>
                    <a:pt x="25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1" name="Google Shape;251;p30"/>
          <p:cNvSpPr txBox="1"/>
          <p:nvPr/>
        </p:nvSpPr>
        <p:spPr>
          <a:xfrm>
            <a:off x="864325" y="1590425"/>
            <a:ext cx="7735200" cy="26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1. Cartier, L., Verdugo, R., Araya, F. </a:t>
            </a:r>
            <a:r>
              <a:rPr lang="en" i="1">
                <a:highlight>
                  <a:srgbClr val="FFFFFF"/>
                </a:highlight>
              </a:rPr>
              <a:t>Síndromes neurológicos</a:t>
            </a:r>
            <a:r>
              <a:rPr lang="en">
                <a:highlight>
                  <a:srgbClr val="FFFFFF"/>
                </a:highlight>
              </a:rPr>
              <a:t>. Síndrome de nervios craneales y tronco cerebral. Capítulo 7.</a:t>
            </a:r>
            <a:endParaRPr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2. Baran, G., Ozdemir, T., Baran, O. </a:t>
            </a:r>
            <a:r>
              <a:rPr lang="en" i="1">
                <a:highlight>
                  <a:srgbClr val="FFFFFF"/>
                </a:highlight>
              </a:rPr>
              <a:t>Association between etiology and lesion site in ischemic brainstem infarcts: a retrospective observational study</a:t>
            </a:r>
            <a:r>
              <a:rPr lang="en">
                <a:highlight>
                  <a:srgbClr val="FFFFFF"/>
                </a:highlight>
              </a:rPr>
              <a:t>. Neuropsychiatric disease and treatment. 2018:14 757–766. Istanbul, Turkey.</a:t>
            </a:r>
            <a:endParaRPr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FFFFF"/>
                </a:highlight>
              </a:rPr>
              <a:t>3. Ortiz de Mendivil, A., Alcala-Galiano, A., Ochoa, M.</a:t>
            </a:r>
            <a:r>
              <a:rPr lang="en" i="1">
                <a:highlight>
                  <a:srgbClr val="FFFFFF"/>
                </a:highlight>
              </a:rPr>
              <a:t> Brainstem Stroke: Anatomy, Clinical and radiological findings</a:t>
            </a:r>
            <a:r>
              <a:rPr lang="en">
                <a:highlight>
                  <a:srgbClr val="FFFFFF"/>
                </a:highlight>
              </a:rPr>
              <a:t>. Seminars in ultrasound CT and MRI. Elsevier, inc. 2013.</a:t>
            </a:r>
            <a:r>
              <a:rPr lang="en" sz="1500">
                <a:highlight>
                  <a:srgbClr val="FFFFFF"/>
                </a:highlight>
              </a:rPr>
              <a:t> </a:t>
            </a:r>
            <a:endParaRPr sz="1700"/>
          </a:p>
        </p:txBody>
      </p:sp>
      <p:sp>
        <p:nvSpPr>
          <p:cNvPr id="252" name="Google Shape;252;p30"/>
          <p:cNvSpPr txBox="1"/>
          <p:nvPr/>
        </p:nvSpPr>
        <p:spPr>
          <a:xfrm>
            <a:off x="922600" y="4701525"/>
            <a:ext cx="5585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Palabras clave</a:t>
            </a:r>
            <a:r>
              <a:rPr lang="en" i="1"/>
              <a:t>: Stroke, </a:t>
            </a:r>
            <a:r>
              <a:rPr lang="en"/>
              <a:t>Nervio facial, Síndrome Alterno, Puente.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 clinique sur la mémoire épisodique by Slidesgo">
  <a:themeElements>
    <a:clrScheme name="Simple Light">
      <a:dk1>
        <a:srgbClr val="262425"/>
      </a:dk1>
      <a:lt1>
        <a:srgbClr val="FFFFFF"/>
      </a:lt1>
      <a:dk2>
        <a:srgbClr val="F6EEDC"/>
      </a:dk2>
      <a:lt2>
        <a:srgbClr val="0071B6"/>
      </a:lt2>
      <a:accent1>
        <a:srgbClr val="FF6800"/>
      </a:accent1>
      <a:accent2>
        <a:srgbClr val="F1A400"/>
      </a:accent2>
      <a:accent3>
        <a:srgbClr val="8F4600"/>
      </a:accent3>
      <a:accent4>
        <a:srgbClr val="FFFFFF"/>
      </a:accent4>
      <a:accent5>
        <a:srgbClr val="FFFFFF"/>
      </a:accent5>
      <a:accent6>
        <a:srgbClr val="FFFFFF"/>
      </a:accent6>
      <a:hlink>
        <a:srgbClr val="2624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Presentación en pantalla (16:9)</PresentationFormat>
  <Paragraphs>26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Francois One</vt:lpstr>
      <vt:lpstr>Arima Madurai</vt:lpstr>
      <vt:lpstr>Caveat</vt:lpstr>
      <vt:lpstr>Yanone Kaffeesatz</vt:lpstr>
      <vt:lpstr>Roboto Condensed Light</vt:lpstr>
      <vt:lpstr>Livvic</vt:lpstr>
      <vt:lpstr>Josefin Slab</vt:lpstr>
      <vt:lpstr>Arial</vt:lpstr>
      <vt:lpstr>Didact Gothic</vt:lpstr>
      <vt:lpstr>Times New Roman</vt:lpstr>
      <vt:lpstr>Cas clinique sur la mémoire épisodique by Slidesgo</vt:lpstr>
      <vt:lpstr>LESIÓN ISQUÉMICA INFRECUENTE EN ZONA PONTINA DORSAL: A PROPÓSITO DE UN CASO</vt:lpstr>
      <vt:lpstr>Introducción</vt:lpstr>
      <vt:lpstr>Presentación del caso</vt:lpstr>
      <vt:lpstr>Abordaje/resolución del caso</vt:lpstr>
      <vt:lpstr>Pregunta clínica</vt:lpstr>
      <vt:lpstr>Discusión y conclusión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LESIÓN ISQUÉMICA INFRECUENTE EN ZONA PONTINA DORSAL: A PROPÓSITO DE UN CASO</dc:title>
  <dc:creator>Usach</dc:creator>
  <cp:lastModifiedBy>Usach</cp:lastModifiedBy>
  <cp:revision>1</cp:revision>
  <dcterms:modified xsi:type="dcterms:W3CDTF">2021-11-20T01:39:40Z</dcterms:modified>
</cp:coreProperties>
</file>