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/>
    <p:restoredTop sz="94648"/>
  </p:normalViewPr>
  <p:slideViewPr>
    <p:cSldViewPr snapToGrid="0" snapToObjects="1">
      <p:cViewPr>
        <p:scale>
          <a:sx n="29" d="100"/>
          <a:sy n="29" d="100"/>
        </p:scale>
        <p:origin x="1752" y="-2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25F67-0D1D-2848-B26A-0314613B5A11}" type="datetimeFigureOut">
              <a:rPr lang="es-CL" smtClean="0"/>
              <a:t>25-11-21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ECDA-3A6B-1040-B421-AC9854C949B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799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8ECDA-3A6B-1040-B421-AC9854C949B2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4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A574-CAC7-194A-94F6-62634163039B}" type="datetimeFigureOut">
              <a:rPr lang="es-CL" smtClean="0"/>
              <a:t>25-11-21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F5E-0CCB-B547-9605-6BAD7FCF15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648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A574-CAC7-194A-94F6-62634163039B}" type="datetimeFigureOut">
              <a:rPr lang="es-CL" smtClean="0"/>
              <a:t>25-11-21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F5E-0CCB-B547-9605-6BAD7FCF15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287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A574-CAC7-194A-94F6-62634163039B}" type="datetimeFigureOut">
              <a:rPr lang="es-CL" smtClean="0"/>
              <a:t>25-11-21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F5E-0CCB-B547-9605-6BAD7FCF15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611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A574-CAC7-194A-94F6-62634163039B}" type="datetimeFigureOut">
              <a:rPr lang="es-CL" smtClean="0"/>
              <a:t>25-11-21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F5E-0CCB-B547-9605-6BAD7FCF15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020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A574-CAC7-194A-94F6-62634163039B}" type="datetimeFigureOut">
              <a:rPr lang="es-CL" smtClean="0"/>
              <a:t>25-11-21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F5E-0CCB-B547-9605-6BAD7FCF15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251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A574-CAC7-194A-94F6-62634163039B}" type="datetimeFigureOut">
              <a:rPr lang="es-CL" smtClean="0"/>
              <a:t>25-11-21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F5E-0CCB-B547-9605-6BAD7FCF15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07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A574-CAC7-194A-94F6-62634163039B}" type="datetimeFigureOut">
              <a:rPr lang="es-CL" smtClean="0"/>
              <a:t>25-11-21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F5E-0CCB-B547-9605-6BAD7FCF15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23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A574-CAC7-194A-94F6-62634163039B}" type="datetimeFigureOut">
              <a:rPr lang="es-CL" smtClean="0"/>
              <a:t>25-11-21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F5E-0CCB-B547-9605-6BAD7FCF15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514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A574-CAC7-194A-94F6-62634163039B}" type="datetimeFigureOut">
              <a:rPr lang="es-CL" smtClean="0"/>
              <a:t>25-11-21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F5E-0CCB-B547-9605-6BAD7FCF15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765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A574-CAC7-194A-94F6-62634163039B}" type="datetimeFigureOut">
              <a:rPr lang="es-CL" smtClean="0"/>
              <a:t>25-11-21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F5E-0CCB-B547-9605-6BAD7FCF15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376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A574-CAC7-194A-94F6-62634163039B}" type="datetimeFigureOut">
              <a:rPr lang="es-CL" smtClean="0"/>
              <a:t>25-11-21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E5F5E-0CCB-B547-9605-6BAD7FCF15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72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A574-CAC7-194A-94F6-62634163039B}" type="datetimeFigureOut">
              <a:rPr lang="es-CL" smtClean="0"/>
              <a:t>25-11-21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E5F5E-0CCB-B547-9605-6BAD7FCF15B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126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D06A7C-B5E9-D84A-B46A-8D87C0AA0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3" y="901110"/>
            <a:ext cx="2057400" cy="330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C4FF93-E9DD-A94C-846C-30C1DA614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1906" y="3010503"/>
            <a:ext cx="27535476" cy="1911928"/>
          </a:xfrm>
        </p:spPr>
        <p:txBody>
          <a:bodyPr>
            <a:noAutofit/>
          </a:bodyPr>
          <a:lstStyle/>
          <a:p>
            <a:r>
              <a:rPr lang="es-CL" sz="5800" b="1" dirty="0">
                <a:latin typeface="Arial" panose="020B0604020202020204" pitchFamily="34" charset="0"/>
                <a:cs typeface="Arial" panose="020B0604020202020204" pitchFamily="34" charset="0"/>
              </a:rPr>
              <a:t>ASOCIACIÓN VACTERL. A PROPÓSITO DE UN CASO</a:t>
            </a:r>
            <a:br>
              <a:rPr lang="es-CL" sz="5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5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5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5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68AB2F-6354-D848-813E-519C0AEBA0B7}"/>
              </a:ext>
            </a:extLst>
          </p:cNvPr>
          <p:cNvSpPr txBox="1"/>
          <p:nvPr/>
        </p:nvSpPr>
        <p:spPr>
          <a:xfrm>
            <a:off x="1182027" y="2549063"/>
            <a:ext cx="3042458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300" dirty="0">
                <a:latin typeface="Arial" panose="020B0604020202020204" pitchFamily="34" charset="0"/>
                <a:cs typeface="Arial" panose="020B0604020202020204" pitchFamily="34" charset="0"/>
              </a:rPr>
              <a:t>R. González Cobos (1); D. </a:t>
            </a:r>
            <a:r>
              <a:rPr lang="es-CL" sz="3300" dirty="0" err="1">
                <a:latin typeface="Arial" panose="020B0604020202020204" pitchFamily="34" charset="0"/>
                <a:cs typeface="Arial" panose="020B0604020202020204" pitchFamily="34" charset="0"/>
              </a:rPr>
              <a:t>Luzzi</a:t>
            </a:r>
            <a:r>
              <a:rPr lang="es-CL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3300" dirty="0" err="1">
                <a:latin typeface="Arial" panose="020B0604020202020204" pitchFamily="34" charset="0"/>
                <a:cs typeface="Arial" panose="020B0604020202020204" pitchFamily="34" charset="0"/>
              </a:rPr>
              <a:t>Sitzer</a:t>
            </a:r>
            <a:r>
              <a:rPr lang="es-CL" sz="3300" dirty="0">
                <a:latin typeface="Arial" panose="020B0604020202020204" pitchFamily="34" charset="0"/>
                <a:cs typeface="Arial" panose="020B0604020202020204" pitchFamily="34" charset="0"/>
              </a:rPr>
              <a:t> (1); P. González Cobos (2)</a:t>
            </a:r>
          </a:p>
          <a:p>
            <a:pPr algn="ctr"/>
            <a:r>
              <a:rPr lang="es-CL" sz="3300" dirty="0">
                <a:latin typeface="Arial" panose="020B0604020202020204" pitchFamily="34" charset="0"/>
                <a:cs typeface="Arial" panose="020B0604020202020204" pitchFamily="34" charset="0"/>
              </a:rPr>
              <a:t>1. Interna, 7mo año, Medicina, Universidad de Santiago de Chile, Santiago de Chile</a:t>
            </a:r>
            <a:br>
              <a:rPr lang="es-CL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300" dirty="0">
                <a:latin typeface="Arial" panose="020B0604020202020204" pitchFamily="34" charset="0"/>
                <a:cs typeface="Arial" panose="020B0604020202020204" pitchFamily="34" charset="0"/>
              </a:rPr>
              <a:t>2. Médico cirujano Universidad de Santiago de Chile. Radiólogo Posta Central, Santiago de Chile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D771C7F-3424-A749-848D-F8B4CA7D49F8}"/>
              </a:ext>
            </a:extLst>
          </p:cNvPr>
          <p:cNvSpPr/>
          <p:nvPr/>
        </p:nvSpPr>
        <p:spPr>
          <a:xfrm>
            <a:off x="588525" y="4577262"/>
            <a:ext cx="14976577" cy="2365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</a:t>
            </a:r>
          </a:p>
          <a:p>
            <a:pPr algn="just"/>
            <a:r>
              <a:rPr lang="es-CL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VACTERL es un acrónimo que agrupa distintas anomalías congénitas.</a:t>
            </a:r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 Las hay musculo-esqueléticas, urológicas, traqueo-esofágicas e incluso cardiovasculares (</a:t>
            </a:r>
            <a:r>
              <a:rPr lang="es-CL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 1). La incidencia es 1 en 10.000 - 40.000 y se cree tienen relación con la aparición esporádica de formas autosómicas recesivas (1). La mayoría de las veces se diagnostica por ultrasonido prenatal o durante la infancia. Sin embargo, hasta ¼ de los pacientes llega hasta la adultez sin conocer el diagnóstico (2).</a:t>
            </a: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CLÍNICO </a:t>
            </a:r>
          </a:p>
          <a:p>
            <a:pPr algn="just"/>
            <a:r>
              <a:rPr lang="es-CL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 femenino de 20 años con antecedentes de vejiga </a:t>
            </a:r>
            <a:r>
              <a:rPr lang="es-CL" sz="3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neurogénica</a:t>
            </a:r>
            <a:r>
              <a:rPr lang="es-CL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consulta en Servicio de Urgencia por dolor lumbar. Se solicita tomografía computada y se constata síndrome de regresión caudal, vejiga de lucha, signos de nefritis, hidronefrosis severa bilateral y riñón en herradura (imagen 1, 2 y 3), por lo que se ingresa para estudio.</a:t>
            </a:r>
          </a:p>
          <a:p>
            <a:pPr algn="just"/>
            <a:endParaRPr lang="es-CL" sz="3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C1D77BF-B6E9-1743-8D5C-986707C17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63709"/>
              </p:ext>
            </p:extLst>
          </p:nvPr>
        </p:nvGraphicFramePr>
        <p:xfrm>
          <a:off x="2451018" y="9905161"/>
          <a:ext cx="11886134" cy="1087887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729050">
                  <a:extLst>
                    <a:ext uri="{9D8B030D-6E8A-4147-A177-3AD203B41FA5}">
                      <a16:colId xmlns:a16="http://schemas.microsoft.com/office/drawing/2014/main" val="2853338946"/>
                    </a:ext>
                  </a:extLst>
                </a:gridCol>
                <a:gridCol w="6157084">
                  <a:extLst>
                    <a:ext uri="{9D8B030D-6E8A-4147-A177-3AD203B41FA5}">
                      <a16:colId xmlns:a16="http://schemas.microsoft.com/office/drawing/2014/main" val="3895748230"/>
                    </a:ext>
                  </a:extLst>
                </a:gridCol>
              </a:tblGrid>
              <a:tr h="723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37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ACRÓNIMO</a:t>
                      </a:r>
                      <a:endParaRPr lang="es-CL" sz="37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00" marR="889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3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ANOMALÍA</a:t>
                      </a:r>
                      <a:endParaRPr lang="es-CL" sz="37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00" marR="88900" marT="50800" marB="50800" anchor="ctr"/>
                </a:tc>
                <a:extLst>
                  <a:ext uri="{0D108BD9-81ED-4DB2-BD59-A6C34878D82A}">
                    <a16:rowId xmlns:a16="http://schemas.microsoft.com/office/drawing/2014/main" val="2534761243"/>
                  </a:ext>
                </a:extLst>
              </a:tr>
              <a:tr h="2578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4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E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ertebral </a:t>
                      </a:r>
                      <a:r>
                        <a:rPr lang="es-E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anomalies</a:t>
                      </a:r>
                      <a:endParaRPr lang="es-CL" sz="3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00" marR="889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3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Hemivertebrae</a:t>
                      </a:r>
                      <a:endParaRPr lang="es-CL" sz="37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3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Congenital scoliosis</a:t>
                      </a:r>
                      <a:endParaRPr lang="es-CL" sz="37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3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Caudal regression</a:t>
                      </a:r>
                      <a:endParaRPr lang="es-CL" sz="37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3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Spina bifida</a:t>
                      </a:r>
                      <a:endParaRPr lang="es-CL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00" marR="88900" marT="50800" marB="50800"/>
                </a:tc>
                <a:extLst>
                  <a:ext uri="{0D108BD9-81ED-4DB2-BD59-A6C34878D82A}">
                    <a16:rowId xmlns:a16="http://schemas.microsoft.com/office/drawing/2014/main" val="1929998252"/>
                  </a:ext>
                </a:extLst>
              </a:tr>
              <a:tr h="1507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4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norectal</a:t>
                      </a:r>
                      <a:r>
                        <a:rPr lang="es-E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anomalies</a:t>
                      </a:r>
                      <a:endParaRPr lang="es-CL" sz="3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00" marR="889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 atresia</a:t>
                      </a:r>
                      <a:endParaRPr lang="es-CL" sz="3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00" marR="88900" marT="50800" marB="50800"/>
                </a:tc>
                <a:extLst>
                  <a:ext uri="{0D108BD9-81ED-4DB2-BD59-A6C34878D82A}">
                    <a16:rowId xmlns:a16="http://schemas.microsoft.com/office/drawing/2014/main" val="1555075573"/>
                  </a:ext>
                </a:extLst>
              </a:tr>
              <a:tr h="1499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4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s-CL" sz="4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00" marR="889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</a:t>
                      </a:r>
                      <a:r>
                        <a:rPr lang="es-E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anomalies</a:t>
                      </a:r>
                      <a:endParaRPr lang="es-CL" sz="3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Cleft</a:t>
                      </a:r>
                      <a:r>
                        <a:rPr lang="es-E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</a:t>
                      </a:r>
                      <a:endParaRPr lang="es-CL" sz="3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00" marR="88900" marT="50800" marB="50800"/>
                </a:tc>
                <a:extLst>
                  <a:ext uri="{0D108BD9-81ED-4DB2-BD59-A6C34878D82A}">
                    <a16:rowId xmlns:a16="http://schemas.microsoft.com/office/drawing/2014/main" val="191845717"/>
                  </a:ext>
                </a:extLst>
              </a:tr>
              <a:tr h="1499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4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endParaRPr lang="es-CL" sz="4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00" marR="889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3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Tracheo-esophagel fistula </a:t>
                      </a:r>
                      <a:endParaRPr lang="es-CL" sz="37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3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Esophageal atresia</a:t>
                      </a:r>
                      <a:endParaRPr lang="es-CL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00" marR="88900" marT="50800" marB="50800"/>
                </a:tc>
                <a:extLst>
                  <a:ext uri="{0D108BD9-81ED-4DB2-BD59-A6C34878D82A}">
                    <a16:rowId xmlns:a16="http://schemas.microsoft.com/office/drawing/2014/main" val="995587543"/>
                  </a:ext>
                </a:extLst>
              </a:tr>
              <a:tr h="1499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4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s-CL" sz="4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00" marR="889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3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Renal anomalies</a:t>
                      </a:r>
                      <a:endParaRPr lang="es-CL" sz="37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3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Radial ray anomalies</a:t>
                      </a:r>
                      <a:endParaRPr lang="es-CL" sz="3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00" marR="88900" marT="50800" marB="50800"/>
                </a:tc>
                <a:extLst>
                  <a:ext uri="{0D108BD9-81ED-4DB2-BD59-A6C34878D82A}">
                    <a16:rowId xmlns:a16="http://schemas.microsoft.com/office/drawing/2014/main" val="752946656"/>
                  </a:ext>
                </a:extLst>
              </a:tr>
              <a:tr h="1507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4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s-E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imb</a:t>
                      </a:r>
                      <a:r>
                        <a:rPr lang="es-ES" sz="3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anomalies</a:t>
                      </a:r>
                      <a:endParaRPr lang="es-CL" sz="3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00" marR="88900" marT="50800" marB="50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Polidactyly</a:t>
                      </a:r>
                      <a:endParaRPr lang="es-CL" sz="3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3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Oligodactyly</a:t>
                      </a:r>
                      <a:endParaRPr lang="es-CL" sz="3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900" marR="88900" marT="50800" marB="50800"/>
                </a:tc>
                <a:extLst>
                  <a:ext uri="{0D108BD9-81ED-4DB2-BD59-A6C34878D82A}">
                    <a16:rowId xmlns:a16="http://schemas.microsoft.com/office/drawing/2014/main" val="3372108514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71FA210F-E7B1-0C42-BF09-A891FB0AA942}"/>
              </a:ext>
            </a:extLst>
          </p:cNvPr>
          <p:cNvSpPr/>
          <p:nvPr/>
        </p:nvSpPr>
        <p:spPr>
          <a:xfrm>
            <a:off x="588525" y="21165926"/>
            <a:ext cx="1497657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700" dirty="0">
                <a:solidFill>
                  <a:srgbClr val="000000"/>
                </a:solidFill>
                <a:latin typeface="Arial" panose="020B0604020202020204" pitchFamily="34" charset="0"/>
              </a:rPr>
              <a:t>Tabla 1. Anomalías pertenecientes a VACTERL. </a:t>
            </a:r>
          </a:p>
          <a:p>
            <a:pPr algn="ctr"/>
            <a:r>
              <a:rPr lang="es-CL" sz="3700" dirty="0">
                <a:solidFill>
                  <a:srgbClr val="000000"/>
                </a:solidFill>
                <a:latin typeface="Arial" panose="020B0604020202020204" pitchFamily="34" charset="0"/>
              </a:rPr>
              <a:t>Se requieren dos o más para establecer la asociación</a:t>
            </a:r>
            <a:endParaRPr lang="es-CL" sz="37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C064A9A-944F-4049-B05C-D1B5C58FD094}"/>
              </a:ext>
            </a:extLst>
          </p:cNvPr>
          <p:cNvSpPr/>
          <p:nvPr/>
        </p:nvSpPr>
        <p:spPr>
          <a:xfrm>
            <a:off x="16242895" y="24536294"/>
            <a:ext cx="15320654" cy="1294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 CLÍNICA</a:t>
            </a:r>
          </a:p>
          <a:p>
            <a:pPr algn="just"/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En adultos con anomalías congénitas renales pertenecientes al acrónimo VACTER-L comparado con otro tipo de anomalías ¿Se asocia a menor sobrevida?</a:t>
            </a:r>
            <a:endParaRPr lang="es-CL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L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 Y CONCLUSIÓN</a:t>
            </a:r>
          </a:p>
          <a:p>
            <a:pPr algn="just"/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VACTERL es una entidad congénita, por lo que los esfuerzos clínicos se centran en pacientes pediátricos y poco se extrapola en la adultez (3). </a:t>
            </a:r>
            <a:endParaRPr lang="es-CL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El enfoque primordial, temprano y resolutivo se centra en las alteraciones </a:t>
            </a:r>
            <a:r>
              <a:rPr lang="es-ES" sz="3700" dirty="0" err="1">
                <a:latin typeface="Arial" panose="020B0604020202020204" pitchFamily="34" charset="0"/>
                <a:cs typeface="Arial" panose="020B0604020202020204" pitchFamily="34" charset="0"/>
              </a:rPr>
              <a:t>tráqueo</a:t>
            </a:r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-esofágicas (4), ano </a:t>
            </a:r>
            <a:r>
              <a:rPr lang="es-ES" sz="3700" dirty="0" err="1">
                <a:latin typeface="Arial" panose="020B0604020202020204" pitchFamily="34" charset="0"/>
                <a:cs typeface="Arial" panose="020B0604020202020204" pitchFamily="34" charset="0"/>
              </a:rPr>
              <a:t>imperforado</a:t>
            </a:r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 (5) y defectos cardíacos congénitos (6). Las anomalías </a:t>
            </a:r>
            <a:r>
              <a:rPr lang="es-ES" sz="3700" dirty="0" err="1">
                <a:latin typeface="Arial" panose="020B0604020202020204" pitchFamily="34" charset="0"/>
                <a:cs typeface="Arial" panose="020B0604020202020204" pitchFamily="34" charset="0"/>
              </a:rPr>
              <a:t>nefro</a:t>
            </a:r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-urológicas, compensadas resultan habitualmente inadvertidas, hasta su manifestación clínica. </a:t>
            </a:r>
            <a:endParaRPr lang="es-CL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700" dirty="0">
                <a:latin typeface="Arial" panose="020B0604020202020204" pitchFamily="34" charset="0"/>
                <a:cs typeface="Arial" panose="020B0604020202020204" pitchFamily="34" charset="0"/>
              </a:rPr>
              <a:t>Nuestra paciente presenta factores de riesgo para nefropatía crónica, condición que aumenta la mortalidad, pero dado los pocos estudios de VACTER L en adultos se dificulta responder a la pregunta planteada. Concluimos que la sobrevida dependerá del órgano afectado, su grado de compromiso y de las complicaciones asociadas. Aquí radica la importancia de conocer la entidad, manejarla como una unidad diagnóstica y hacer el seguimiento respectivo, con especialistas correspondientes.</a:t>
            </a:r>
            <a:endParaRPr lang="es-CL" sz="3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3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FC9198F-914E-3240-A4F9-269B613AD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98" y="26932819"/>
            <a:ext cx="12154945" cy="889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1CD16F31-2D58-6346-8214-CA60EA0DA7EB}"/>
              </a:ext>
            </a:extLst>
          </p:cNvPr>
          <p:cNvSpPr/>
          <p:nvPr/>
        </p:nvSpPr>
        <p:spPr>
          <a:xfrm>
            <a:off x="2066146" y="36240593"/>
            <a:ext cx="1269912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700" dirty="0">
                <a:solidFill>
                  <a:srgbClr val="000000"/>
                </a:solidFill>
                <a:latin typeface="Arial" panose="020B0604020202020204" pitchFamily="34" charset="0"/>
              </a:rPr>
              <a:t>Imagen 1. Corte axial a la altura de L3-L4 que muestra riñones en herradura</a:t>
            </a:r>
            <a:endParaRPr lang="es-CL" sz="37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975936F-4917-A846-ADA4-F8F982BD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970" y="4560600"/>
            <a:ext cx="10358793" cy="97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7AF1602-91B2-9B40-8BD8-A29F4FA3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173" y="14471460"/>
            <a:ext cx="10322819" cy="97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FFFB37E0-204A-8E4C-9043-C0527C2CCD05}"/>
              </a:ext>
            </a:extLst>
          </p:cNvPr>
          <p:cNvSpPr/>
          <p:nvPr/>
        </p:nvSpPr>
        <p:spPr>
          <a:xfrm>
            <a:off x="16607591" y="9520971"/>
            <a:ext cx="457592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700" dirty="0">
                <a:solidFill>
                  <a:srgbClr val="000000"/>
                </a:solidFill>
                <a:latin typeface="Arial" panose="020B0604020202020204" pitchFamily="34" charset="0"/>
              </a:rPr>
              <a:t>Imagen 2. Reconstrucción 3D que muestra vertebra en mariposa a nivel de L2 (flecha amarilla) y riñones en herradura (flecha rosada)</a:t>
            </a:r>
            <a:endParaRPr lang="es-CL" sz="3700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74BC296-5BCC-EA41-9705-816FFCB5FD7F}"/>
              </a:ext>
            </a:extLst>
          </p:cNvPr>
          <p:cNvSpPr/>
          <p:nvPr/>
        </p:nvSpPr>
        <p:spPr>
          <a:xfrm>
            <a:off x="26982529" y="19402119"/>
            <a:ext cx="4828234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 3. Reconstrucción en 3D que muestra cóccix con escasa proyección (flecha amarilla. Impresiona Síndrome de regresión caudal</a:t>
            </a:r>
          </a:p>
          <a:p>
            <a:pPr algn="just"/>
            <a:br>
              <a:rPr lang="es-CL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15FB7E2-BA60-0D4E-A8C0-4D1E5B98A89A}"/>
              </a:ext>
            </a:extLst>
          </p:cNvPr>
          <p:cNvSpPr/>
          <p:nvPr/>
        </p:nvSpPr>
        <p:spPr>
          <a:xfrm>
            <a:off x="588524" y="37349779"/>
            <a:ext cx="31018085" cy="6155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37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Bibliografía</a:t>
            </a:r>
            <a:endParaRPr lang="es-CL" sz="37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Both"/>
            </a:pP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Czeizel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Ludányi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I. An 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aetiological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study of the VACTERL-association. </a:t>
            </a:r>
            <a:r>
              <a:rPr lang="es-E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</a:t>
            </a:r>
            <a:r>
              <a:rPr lang="es-E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 </a:t>
            </a:r>
            <a:r>
              <a:rPr lang="es-E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Pediatr</a:t>
            </a:r>
            <a:r>
              <a:rPr lang="es-E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1985;144:331–337.</a:t>
            </a:r>
            <a:endParaRPr lang="es-CL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Both"/>
            </a:pP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Botto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LD, Khoury MJ, 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Mastroiacovo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P, Castilla EE, Moore CA, 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Skjaerven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R, 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Mutchinick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OM, Borman B, 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Cocchi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G, 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Czeizel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AE, 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Goujard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J, Irgens LM, Lancaster PAL, Martínez-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Frías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ML, 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Merlob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P, 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Ruusinen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A, Stoll C, Sumiyoshi Y. The spectrum of congenital anomalies of the VATER association: an international study. </a:t>
            </a:r>
            <a:r>
              <a:rPr lang="es-E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 J </a:t>
            </a:r>
            <a:r>
              <a:rPr lang="es-E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</a:t>
            </a:r>
            <a:r>
              <a:rPr lang="es-E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Genet</a:t>
            </a:r>
            <a:r>
              <a:rPr lang="es-E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1997;71:8–15</a:t>
            </a:r>
            <a:endParaRPr lang="es-CL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Both"/>
            </a:pP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Raam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MS, Pineda-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alvarez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DE, 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Hadley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DW et-al. 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Long-term outcomes of adults with features of VACTERL association. 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 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Genet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54 (1): 34-41.</a:t>
            </a:r>
            <a:endParaRPr lang="es-CL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Both"/>
            </a:pP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Scott DA. Esophageal Atresia/Tracheoesophageal Fistula Overview. 2009 Mar 12 [Updated 2014 Jun 12]. In: 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Pagon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RA, Adam MP, 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Ardinger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HH, et al., editors. 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GeneReviews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® [Internet]. Seattle (WA): University of Washington, Seattle; 1993-2015. Available from: http://</a:t>
            </a: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www.ncbi.nlm.nih.gov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/books/NBK5192/</a:t>
            </a:r>
            <a:endParaRPr lang="es-CL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Both"/>
            </a:pP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Peña A, Hong A. Advances in the management of anorectal malformations. </a:t>
            </a:r>
            <a:r>
              <a:rPr lang="es-ES" sz="2800" i="1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 J </a:t>
            </a:r>
            <a:r>
              <a:rPr lang="es-ES" sz="2800" i="1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Surg</a:t>
            </a:r>
            <a:r>
              <a:rPr lang="es-ES" sz="2800" i="1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2000;180:370–376.</a:t>
            </a:r>
            <a:endParaRPr lang="es-CL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Both"/>
            </a:pP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Dorfman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AT, Marino BS, 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Wernovsky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G, 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Tabbutt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S, 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Ravishankar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C, 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Godinez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RI, 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Priestley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M, 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Dodds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KM, 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Rychik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J, 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Gruber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PJ, 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Gaynor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JW, Levy RJ, 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Nicolson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SC, Montenegro LM, Spray TL, </a:t>
            </a:r>
            <a:r>
              <a:rPr lang="es-E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Dominguez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TE. 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Critical heart disease in the neonate: presentation and outcome at a tertiary care center. </a:t>
            </a:r>
            <a:r>
              <a:rPr lang="es-E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Pediatr</a:t>
            </a:r>
            <a:r>
              <a:rPr lang="es-E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Crit</a:t>
            </a:r>
            <a:r>
              <a:rPr lang="es-E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Care</a:t>
            </a:r>
            <a:r>
              <a:rPr lang="es-E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</a:t>
            </a:r>
            <a:r>
              <a:rPr lang="es-E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2008;9:193–202.</a:t>
            </a:r>
            <a:r>
              <a:rPr lang="es-E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CL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arenBoth"/>
            </a:pPr>
            <a:r>
              <a:rPr lang="en-US" sz="2800" dirty="0" err="1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Ahn</a:t>
            </a:r>
            <a:r>
              <a:rPr lang="en-US" sz="28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SY, Mendoza S, Kaplan G, Reznik V. Chronic kidney disease in the VACTERL association: clinical course and outcome. </a:t>
            </a:r>
            <a:r>
              <a:rPr lang="es-E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Pediatr</a:t>
            </a:r>
            <a:r>
              <a:rPr lang="es-E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Nephrol</a:t>
            </a:r>
            <a:r>
              <a:rPr lang="es-E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s-E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2009;24:1047–1053.</a:t>
            </a:r>
            <a:endParaRPr lang="es-CL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CL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91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826</Words>
  <Application>Microsoft Macintosh PowerPoint</Application>
  <PresentationFormat>Personalizado</PresentationFormat>
  <Paragraphs>75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ASOCIACIÓN VACTERL. A PROPÓSITO DE UN CASO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ASOCIACIÓN VACTERL. A PROPÓSITO DE UN CASO   </dc:title>
  <dc:creator>Rocio Gonzalez Cobos</dc:creator>
  <cp:lastModifiedBy>Rocio Gonzalez Cobos</cp:lastModifiedBy>
  <cp:revision>7</cp:revision>
  <dcterms:created xsi:type="dcterms:W3CDTF">2021-09-12T20:30:20Z</dcterms:created>
  <dcterms:modified xsi:type="dcterms:W3CDTF">2021-11-25T21:12:08Z</dcterms:modified>
</cp:coreProperties>
</file>