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3" d="100"/>
          <a:sy n="13" d="100"/>
        </p:scale>
        <p:origin x="2582"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23948DF-2AD9-43E8-8497-98DB33A706B0}" type="datetimeFigureOut">
              <a:rPr lang="es-CL" smtClean="0"/>
              <a:t>19-11-2021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113345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23948DF-2AD9-43E8-8497-98DB33A706B0}" type="datetimeFigureOut">
              <a:rPr lang="es-CL" smtClean="0"/>
              <a:t>19-11-2021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2328377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23948DF-2AD9-43E8-8497-98DB33A706B0}" type="datetimeFigureOut">
              <a:rPr lang="es-CL" smtClean="0"/>
              <a:t>19-11-2021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42188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23948DF-2AD9-43E8-8497-98DB33A706B0}" type="datetimeFigureOut">
              <a:rPr lang="es-CL" smtClean="0"/>
              <a:t>19-11-2021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4211571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23948DF-2AD9-43E8-8497-98DB33A706B0}" type="datetimeFigureOut">
              <a:rPr lang="es-CL" smtClean="0"/>
              <a:t>19-11-2021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183659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23948DF-2AD9-43E8-8497-98DB33A706B0}" type="datetimeFigureOut">
              <a:rPr lang="es-CL" smtClean="0"/>
              <a:t>19-11-2021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120004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23948DF-2AD9-43E8-8497-98DB33A706B0}" type="datetimeFigureOut">
              <a:rPr lang="es-CL" smtClean="0"/>
              <a:t>19-11-2021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152315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23948DF-2AD9-43E8-8497-98DB33A706B0}" type="datetimeFigureOut">
              <a:rPr lang="es-CL" smtClean="0"/>
              <a:t>19-11-2021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11415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948DF-2AD9-43E8-8497-98DB33A706B0}" type="datetimeFigureOut">
              <a:rPr lang="es-CL" smtClean="0"/>
              <a:t>19-11-2021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215443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23948DF-2AD9-43E8-8497-98DB33A706B0}" type="datetimeFigureOut">
              <a:rPr lang="es-CL" smtClean="0"/>
              <a:t>19-11-2021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333291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23948DF-2AD9-43E8-8497-98DB33A706B0}" type="datetimeFigureOut">
              <a:rPr lang="es-CL" smtClean="0"/>
              <a:t>19-11-2021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EB6A08AF-CB17-4A76-AA33-029140C797D7}" type="slidenum">
              <a:rPr lang="es-CL" smtClean="0"/>
              <a:t>‹Nº›</a:t>
            </a:fld>
            <a:endParaRPr lang="es-CL"/>
          </a:p>
        </p:txBody>
      </p:sp>
    </p:spTree>
    <p:extLst>
      <p:ext uri="{BB962C8B-B14F-4D97-AF65-F5344CB8AC3E}">
        <p14:creationId xmlns:p14="http://schemas.microsoft.com/office/powerpoint/2010/main" val="319629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A23948DF-2AD9-43E8-8497-98DB33A706B0}" type="datetimeFigureOut">
              <a:rPr lang="es-CL" smtClean="0"/>
              <a:t>19-11-2021</a:t>
            </a:fld>
            <a:endParaRPr lang="es-CL"/>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EB6A08AF-CB17-4A76-AA33-029140C797D7}" type="slidenum">
              <a:rPr lang="es-CL" smtClean="0"/>
              <a:t>‹Nº›</a:t>
            </a:fld>
            <a:endParaRPr lang="es-CL"/>
          </a:p>
        </p:txBody>
      </p:sp>
    </p:spTree>
    <p:extLst>
      <p:ext uri="{BB962C8B-B14F-4D97-AF65-F5344CB8AC3E}">
        <p14:creationId xmlns:p14="http://schemas.microsoft.com/office/powerpoint/2010/main" val="3002371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EFBCD1-6693-48A5-8636-3C538A1C771F}"/>
              </a:ext>
            </a:extLst>
          </p:cNvPr>
          <p:cNvSpPr>
            <a:spLocks noGrp="1"/>
          </p:cNvSpPr>
          <p:nvPr>
            <p:ph type="ctrTitle"/>
          </p:nvPr>
        </p:nvSpPr>
        <p:spPr>
          <a:xfrm>
            <a:off x="2429947" y="7070108"/>
            <a:ext cx="27539395" cy="1098532"/>
          </a:xfrm>
        </p:spPr>
        <p:txBody>
          <a:bodyPr>
            <a:noAutofit/>
          </a:bodyPr>
          <a:lstStyle/>
          <a:p>
            <a:r>
              <a:rPr lang="es-CL" sz="5800" b="1" dirty="0">
                <a:latin typeface="Arial" panose="020B0604020202020204" pitchFamily="34" charset="0"/>
                <a:cs typeface="Arial" panose="020B0604020202020204" pitchFamily="34" charset="0"/>
              </a:rPr>
              <a:t>HEMOSIDEROSIS SUPERFICIAL DEL SISTEMA NERVIOSO CENTRAL COMO CAUSA DE COMPROMISO DE CONCIENCIA, A PROPÓSITO DE UN CASO</a:t>
            </a:r>
          </a:p>
        </p:txBody>
      </p:sp>
      <p:sp>
        <p:nvSpPr>
          <p:cNvPr id="3" name="Subtítulo 2">
            <a:extLst>
              <a:ext uri="{FF2B5EF4-FFF2-40B4-BE49-F238E27FC236}">
                <a16:creationId xmlns:a16="http://schemas.microsoft.com/office/drawing/2014/main" id="{D78329E0-7CAE-43BE-9F52-74E4CA3891FC}"/>
              </a:ext>
            </a:extLst>
          </p:cNvPr>
          <p:cNvSpPr>
            <a:spLocks noGrp="1"/>
          </p:cNvSpPr>
          <p:nvPr>
            <p:ph type="subTitle" idx="1"/>
          </p:nvPr>
        </p:nvSpPr>
        <p:spPr>
          <a:xfrm>
            <a:off x="2429947" y="11733644"/>
            <a:ext cx="14263715" cy="5603780"/>
          </a:xfrm>
        </p:spPr>
        <p:txBody>
          <a:bodyPr>
            <a:normAutofit lnSpcReduction="10000"/>
          </a:bodyPr>
          <a:lstStyle/>
          <a:p>
            <a:r>
              <a:rPr lang="es-CL" sz="4400" b="1" dirty="0">
                <a:latin typeface="Arial" panose="020B0604020202020204" pitchFamily="34" charset="0"/>
                <a:cs typeface="Arial" panose="020B0604020202020204" pitchFamily="34" charset="0"/>
              </a:rPr>
              <a:t>INTRODUCCIÓN</a:t>
            </a:r>
          </a:p>
          <a:p>
            <a:pPr algn="just"/>
            <a:r>
              <a:rPr lang="es-ES" sz="3700" dirty="0">
                <a:latin typeface="Arial" panose="020B0604020202020204" pitchFamily="34" charset="0"/>
                <a:cs typeface="Arial" panose="020B0604020202020204" pitchFamily="34" charset="0"/>
              </a:rPr>
              <a:t>La hemosiderosis superficial del sistema nervioso central es una entidad infrecuente, reportándose apenas 100 casos en la literatura (2). Dicha patología se caracteriza por depósito de hemosiderina en leptomeninges, pares craneales y médula secundario a un sangrado, cuya fuente en ocasiones puede no determinarse (3). Clínicamente se caracteriza por deterioro neurosensorial, ataxia cerebelosa y sintomas piramidales, siendo las convulsiones o el compromiso de conciencia manifestaciones infrecuentes (4).</a:t>
            </a:r>
            <a:endParaRPr lang="es-CL" sz="3700"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B9B67A3F-704A-4EA4-9814-89508F0A5E79}"/>
              </a:ext>
            </a:extLst>
          </p:cNvPr>
          <p:cNvPicPr>
            <a:picLocks noChangeAspect="1"/>
          </p:cNvPicPr>
          <p:nvPr/>
        </p:nvPicPr>
        <p:blipFill>
          <a:blip r:embed="rId2"/>
          <a:stretch>
            <a:fillRect/>
          </a:stretch>
        </p:blipFill>
        <p:spPr>
          <a:xfrm>
            <a:off x="2429947" y="1892976"/>
            <a:ext cx="3840599" cy="2982865"/>
          </a:xfrm>
          <a:prstGeom prst="rect">
            <a:avLst/>
          </a:prstGeom>
        </p:spPr>
      </p:pic>
      <p:pic>
        <p:nvPicPr>
          <p:cNvPr id="5" name="Imagen 4">
            <a:extLst>
              <a:ext uri="{FF2B5EF4-FFF2-40B4-BE49-F238E27FC236}">
                <a16:creationId xmlns:a16="http://schemas.microsoft.com/office/drawing/2014/main" id="{12724D2D-F632-4FD8-9591-30279572C3F7}"/>
              </a:ext>
            </a:extLst>
          </p:cNvPr>
          <p:cNvPicPr>
            <a:picLocks noChangeAspect="1"/>
          </p:cNvPicPr>
          <p:nvPr/>
        </p:nvPicPr>
        <p:blipFill>
          <a:blip r:embed="rId3"/>
          <a:stretch>
            <a:fillRect/>
          </a:stretch>
        </p:blipFill>
        <p:spPr>
          <a:xfrm>
            <a:off x="26832401" y="1815938"/>
            <a:ext cx="3136940" cy="3136940"/>
          </a:xfrm>
          <a:prstGeom prst="rect">
            <a:avLst/>
          </a:prstGeom>
        </p:spPr>
      </p:pic>
      <p:sp>
        <p:nvSpPr>
          <p:cNvPr id="7" name="CuadroTexto 6">
            <a:extLst>
              <a:ext uri="{FF2B5EF4-FFF2-40B4-BE49-F238E27FC236}">
                <a16:creationId xmlns:a16="http://schemas.microsoft.com/office/drawing/2014/main" id="{455BCF9A-53E0-4D91-AC22-114F6331A364}"/>
              </a:ext>
            </a:extLst>
          </p:cNvPr>
          <p:cNvSpPr txBox="1"/>
          <p:nvPr/>
        </p:nvSpPr>
        <p:spPr>
          <a:xfrm>
            <a:off x="1950720" y="8440844"/>
            <a:ext cx="28018621" cy="2385268"/>
          </a:xfrm>
          <a:prstGeom prst="rect">
            <a:avLst/>
          </a:prstGeom>
          <a:noFill/>
        </p:spPr>
        <p:txBody>
          <a:bodyPr wrap="square" rtlCol="0">
            <a:spAutoFit/>
          </a:bodyPr>
          <a:lstStyle/>
          <a:p>
            <a:pPr algn="ctr"/>
            <a:endParaRPr lang="es-ES" sz="3300" dirty="0">
              <a:latin typeface="Arial" panose="020B0604020202020204" pitchFamily="34" charset="0"/>
              <a:cs typeface="Arial" panose="020B0604020202020204" pitchFamily="34" charset="0"/>
            </a:endParaRPr>
          </a:p>
          <a:p>
            <a:pPr algn="ctr"/>
            <a:r>
              <a:rPr lang="es-ES" sz="3300" dirty="0">
                <a:latin typeface="Arial" panose="020B0604020202020204" pitchFamily="34" charset="0"/>
                <a:cs typeface="Arial" panose="020B0604020202020204" pitchFamily="34" charset="0"/>
              </a:rPr>
              <a:t>Eduardo Sánchez (1) , Jesús Torres (1) Angela Moreno(1) </a:t>
            </a:r>
          </a:p>
          <a:p>
            <a:pPr algn="ctr"/>
            <a:r>
              <a:rPr lang="es-ES" sz="3300" dirty="0">
                <a:latin typeface="Arial" panose="020B0604020202020204" pitchFamily="34" charset="0"/>
                <a:cs typeface="Arial" panose="020B0604020202020204" pitchFamily="34" charset="0"/>
              </a:rPr>
              <a:t>(1) Universidad de Concepción</a:t>
            </a:r>
          </a:p>
          <a:p>
            <a:pPr algn="ctr"/>
            <a:endParaRPr lang="es-ES" sz="5000" dirty="0">
              <a:latin typeface="Times New Roman" panose="02020603050405020304" pitchFamily="18" charset="0"/>
              <a:cs typeface="Times New Roman" panose="02020603050405020304" pitchFamily="18" charset="0"/>
            </a:endParaRPr>
          </a:p>
        </p:txBody>
      </p:sp>
      <p:sp>
        <p:nvSpPr>
          <p:cNvPr id="8" name="CuadroTexto 7">
            <a:extLst>
              <a:ext uri="{FF2B5EF4-FFF2-40B4-BE49-F238E27FC236}">
                <a16:creationId xmlns:a16="http://schemas.microsoft.com/office/drawing/2014/main" id="{FD587C41-7B9C-49DB-BE93-C5A9340E9B1B}"/>
              </a:ext>
            </a:extLst>
          </p:cNvPr>
          <p:cNvSpPr txBox="1"/>
          <p:nvPr/>
        </p:nvSpPr>
        <p:spPr>
          <a:xfrm>
            <a:off x="17322945" y="11733643"/>
            <a:ext cx="14263714" cy="3708708"/>
          </a:xfrm>
          <a:prstGeom prst="rect">
            <a:avLst/>
          </a:prstGeom>
          <a:noFill/>
        </p:spPr>
        <p:txBody>
          <a:bodyPr wrap="square" rtlCol="0">
            <a:spAutoFit/>
          </a:bodyPr>
          <a:lstStyle/>
          <a:p>
            <a:pPr algn="ctr"/>
            <a:r>
              <a:rPr lang="es-CL" sz="4400" b="1" dirty="0">
                <a:latin typeface="Arial" panose="020B0604020202020204" pitchFamily="34" charset="0"/>
                <a:cs typeface="Arial" panose="020B0604020202020204" pitchFamily="34" charset="0"/>
              </a:rPr>
              <a:t>PREGUNTA CLÍNICA</a:t>
            </a:r>
          </a:p>
          <a:p>
            <a:pPr algn="ctr"/>
            <a:endParaRPr lang="es-CL" sz="4400" b="1" dirty="0">
              <a:latin typeface="Arial" panose="020B0604020202020204" pitchFamily="34" charset="0"/>
              <a:cs typeface="Arial" panose="020B0604020202020204" pitchFamily="34" charset="0"/>
            </a:endParaRPr>
          </a:p>
          <a:p>
            <a:pPr algn="just"/>
            <a:r>
              <a:rPr lang="es-ES" sz="3700" dirty="0">
                <a:latin typeface="Arial" panose="020B0604020202020204" pitchFamily="34" charset="0"/>
                <a:cs typeface="Arial" panose="020B0604020202020204" pitchFamily="34" charset="0"/>
              </a:rPr>
              <a:t>¿En pacientes adultos mayores cursando con compromiso de conciencia, debemos considerar dentro del estudio la hemosiderosis superficial como eventual causa del cuadro?</a:t>
            </a:r>
            <a:endParaRPr lang="es-CL" sz="3700" dirty="0">
              <a:latin typeface="Arial" panose="020B0604020202020204" pitchFamily="34" charset="0"/>
              <a:cs typeface="Arial" panose="020B0604020202020204" pitchFamily="34" charset="0"/>
            </a:endParaRPr>
          </a:p>
          <a:p>
            <a:endParaRPr lang="es-CL" sz="3600" dirty="0">
              <a:latin typeface="Times New Roman" panose="02020603050405020304" pitchFamily="18" charset="0"/>
              <a:cs typeface="Times New Roman" panose="02020603050405020304" pitchFamily="18" charset="0"/>
            </a:endParaRPr>
          </a:p>
        </p:txBody>
      </p:sp>
      <p:sp>
        <p:nvSpPr>
          <p:cNvPr id="9" name="CuadroTexto 8">
            <a:extLst>
              <a:ext uri="{FF2B5EF4-FFF2-40B4-BE49-F238E27FC236}">
                <a16:creationId xmlns:a16="http://schemas.microsoft.com/office/drawing/2014/main" id="{6579C43D-9931-45F2-B936-FE42CB4FA31B}"/>
              </a:ext>
            </a:extLst>
          </p:cNvPr>
          <p:cNvSpPr txBox="1"/>
          <p:nvPr/>
        </p:nvSpPr>
        <p:spPr>
          <a:xfrm>
            <a:off x="2224063" y="17973630"/>
            <a:ext cx="14821290" cy="4078039"/>
          </a:xfrm>
          <a:prstGeom prst="rect">
            <a:avLst/>
          </a:prstGeom>
          <a:noFill/>
        </p:spPr>
        <p:txBody>
          <a:bodyPr wrap="square" rtlCol="0">
            <a:spAutoFit/>
          </a:bodyPr>
          <a:lstStyle/>
          <a:p>
            <a:pPr algn="ctr"/>
            <a:endParaRPr lang="es-ES" sz="6000" b="1" dirty="0">
              <a:latin typeface="Times New Roman" panose="02020603050405020304" pitchFamily="18" charset="0"/>
              <a:cs typeface="Times New Roman" panose="02020603050405020304" pitchFamily="18" charset="0"/>
            </a:endParaRPr>
          </a:p>
          <a:p>
            <a:pPr algn="ctr"/>
            <a:r>
              <a:rPr lang="es-ES" sz="4400" b="1" dirty="0">
                <a:latin typeface="Arial" panose="020B0604020202020204" pitchFamily="34" charset="0"/>
                <a:cs typeface="Arial" panose="020B0604020202020204" pitchFamily="34" charset="0"/>
              </a:rPr>
              <a:t>ABORDAJE METODOLÓGICO</a:t>
            </a:r>
          </a:p>
          <a:p>
            <a:pPr algn="ctr"/>
            <a:endParaRPr lang="es-ES" sz="4400" b="1" dirty="0">
              <a:latin typeface="Arial" panose="020B0604020202020204" pitchFamily="34" charset="0"/>
              <a:cs typeface="Arial" panose="020B0604020202020204" pitchFamily="34" charset="0"/>
            </a:endParaRPr>
          </a:p>
          <a:p>
            <a:pPr algn="just"/>
            <a:r>
              <a:rPr lang="es-ES" sz="3700" dirty="0">
                <a:latin typeface="Arial" panose="020B0604020202020204" pitchFamily="34" charset="0"/>
                <a:cs typeface="Arial" panose="020B0604020202020204" pitchFamily="34" charset="0"/>
              </a:rPr>
              <a:t>Descripción del caso y evolución durante hospitalización, posteriormente se realiza revisión bibliográfica del tema para abordar interrogante clínica planteada a partir de éste.</a:t>
            </a:r>
          </a:p>
        </p:txBody>
      </p:sp>
      <p:sp>
        <p:nvSpPr>
          <p:cNvPr id="10" name="CuadroTexto 9">
            <a:extLst>
              <a:ext uri="{FF2B5EF4-FFF2-40B4-BE49-F238E27FC236}">
                <a16:creationId xmlns:a16="http://schemas.microsoft.com/office/drawing/2014/main" id="{1B88EE46-AD92-4D93-9D08-6E22E02A4DD5}"/>
              </a:ext>
            </a:extLst>
          </p:cNvPr>
          <p:cNvSpPr txBox="1"/>
          <p:nvPr/>
        </p:nvSpPr>
        <p:spPr>
          <a:xfrm>
            <a:off x="1950720" y="23923901"/>
            <a:ext cx="15094633" cy="10649069"/>
          </a:xfrm>
          <a:prstGeom prst="rect">
            <a:avLst/>
          </a:prstGeom>
          <a:noFill/>
        </p:spPr>
        <p:txBody>
          <a:bodyPr wrap="square" rtlCol="0">
            <a:spAutoFit/>
          </a:bodyPr>
          <a:lstStyle/>
          <a:p>
            <a:pPr algn="ctr"/>
            <a:r>
              <a:rPr lang="es-ES" sz="4400" b="1" dirty="0">
                <a:latin typeface="Arial" panose="020B0604020202020204" pitchFamily="34" charset="0"/>
                <a:cs typeface="Arial" panose="020B0604020202020204" pitchFamily="34" charset="0"/>
              </a:rPr>
              <a:t>ESCENARIO CLÍNICO Y RESULTADOS DEL CASO</a:t>
            </a:r>
          </a:p>
          <a:p>
            <a:pPr algn="ctr"/>
            <a:endParaRPr lang="es-ES" sz="4400" b="1" dirty="0">
              <a:latin typeface="Arial" panose="020B0604020202020204" pitchFamily="34" charset="0"/>
              <a:cs typeface="Arial" panose="020B0604020202020204" pitchFamily="34" charset="0"/>
            </a:endParaRPr>
          </a:p>
          <a:p>
            <a:pPr algn="just"/>
            <a:r>
              <a:rPr lang="es-ES" sz="3700" dirty="0">
                <a:latin typeface="Arial" panose="020B0604020202020204" pitchFamily="34" charset="0"/>
                <a:cs typeface="Arial" panose="020B0604020202020204" pitchFamily="34" charset="0"/>
              </a:rPr>
              <a:t>Paciente 85 años sexo femenino con antecedentes de hipertensión y Cáncer de mama. Es a servicio de urgencias por compromiso del estado general y compromiso de conciencia de tiempo indeterminado.</a:t>
            </a:r>
          </a:p>
          <a:p>
            <a:pPr algn="just"/>
            <a:r>
              <a:rPr lang="es-ES" sz="3700" dirty="0">
                <a:latin typeface="Arial" panose="020B0604020202020204" pitchFamily="34" charset="0"/>
                <a:cs typeface="Arial" panose="020B0604020202020204" pitchFamily="34" charset="0"/>
              </a:rPr>
              <a:t>En servicio de urgencias se solicitó perfil bioquímico destacando parámetros inflamatorios elevados (Leucocitos 11.4 x103/uL, proteína C reactiva 3.0 mg/dl), orina de características inflamatorias con urocultivo negativo; y TAC de cerebro sin contraste, evidenciándose hemorragia intraventricular de causa no precisada, por lo que se hospitalizó para continuar estudio. Fue evaluada por neurología, quienes solicitaron resonancia magnética cerebral, informándose hemorragia subaracnoidea parietal y occipital bilateral, sugerentes de hemosiderosis superficial. Fue tratada con neuroprotección, con buena respuesta clínica, por lo que se trasladó a Hogar para continuar rehabilitación neurológica.</a:t>
            </a:r>
          </a:p>
          <a:p>
            <a:pPr algn="just"/>
            <a:endParaRPr lang="es-ES" sz="4400" dirty="0">
              <a:latin typeface="Arial" panose="020B0604020202020204" pitchFamily="34" charset="0"/>
              <a:cs typeface="Arial" panose="020B0604020202020204" pitchFamily="34" charset="0"/>
            </a:endParaRPr>
          </a:p>
          <a:p>
            <a:pPr algn="just"/>
            <a:endParaRPr lang="es-ES" sz="3600" dirty="0">
              <a:latin typeface="Times New Roman" panose="02020603050405020304" pitchFamily="18" charset="0"/>
              <a:cs typeface="Times New Roman" panose="02020603050405020304" pitchFamily="18" charset="0"/>
            </a:endParaRPr>
          </a:p>
        </p:txBody>
      </p:sp>
      <p:sp>
        <p:nvSpPr>
          <p:cNvPr id="11" name="CuadroTexto 10">
            <a:extLst>
              <a:ext uri="{FF2B5EF4-FFF2-40B4-BE49-F238E27FC236}">
                <a16:creationId xmlns:a16="http://schemas.microsoft.com/office/drawing/2014/main" id="{74FC4272-6D62-45A5-9278-BFB1565FC469}"/>
              </a:ext>
            </a:extLst>
          </p:cNvPr>
          <p:cNvSpPr txBox="1"/>
          <p:nvPr/>
        </p:nvSpPr>
        <p:spPr>
          <a:xfrm>
            <a:off x="2224063" y="34395508"/>
            <a:ext cx="14821290" cy="8740854"/>
          </a:xfrm>
          <a:prstGeom prst="rect">
            <a:avLst/>
          </a:prstGeom>
          <a:noFill/>
        </p:spPr>
        <p:txBody>
          <a:bodyPr wrap="square" rtlCol="0">
            <a:spAutoFit/>
          </a:bodyPr>
          <a:lstStyle/>
          <a:p>
            <a:pPr algn="ctr"/>
            <a:r>
              <a:rPr lang="es-ES" sz="4400" b="1" dirty="0">
                <a:latin typeface="Arial" panose="020B0604020202020204" pitchFamily="34" charset="0"/>
                <a:cs typeface="Arial" panose="020B0604020202020204" pitchFamily="34" charset="0"/>
              </a:rPr>
              <a:t>DISCUSIÓN Y CONCLUSIÓN</a:t>
            </a:r>
          </a:p>
          <a:p>
            <a:pPr algn="ctr"/>
            <a:endParaRPr lang="es-ES" sz="4400" b="1" dirty="0">
              <a:latin typeface="Arial" panose="020B0604020202020204" pitchFamily="34" charset="0"/>
              <a:cs typeface="Arial" panose="020B0604020202020204" pitchFamily="34" charset="0"/>
            </a:endParaRPr>
          </a:p>
          <a:p>
            <a:pPr algn="just"/>
            <a:r>
              <a:rPr lang="es-ES" sz="3700" dirty="0">
                <a:latin typeface="Arial" panose="020B0604020202020204" pitchFamily="34" charset="0"/>
                <a:cs typeface="Arial" panose="020B0604020202020204" pitchFamily="34" charset="0"/>
              </a:rPr>
              <a:t>Las causas de compromiso de conciencia son variadas, dentro de las cuales destacamos etiologías metabólicas, tóxicas y estructurales (1), por ende, nuestro enfrentamiento diagnóstico debe ser detallado, dentro del cual el estudio imagenológico es fundamental.</a:t>
            </a:r>
          </a:p>
          <a:p>
            <a:pPr algn="just"/>
            <a:r>
              <a:rPr lang="es-ES" sz="3700" dirty="0">
                <a:latin typeface="Arial" panose="020B0604020202020204" pitchFamily="34" charset="0"/>
                <a:cs typeface="Arial" panose="020B0604020202020204" pitchFamily="34" charset="0"/>
              </a:rPr>
              <a:t>La hemosiderosis superficial es un diagnóstico infrecuente, sin embargo, en contexto de compromiso de conciencia de causa no precisada, su descarte es fundamental dentro del estudio etiológico, teniendo la resonancia magnética un rol protagónico para su diagnóstico, evidenciándose lesiones hipointensas en espacio subaracnoideo, hallazgo característico de la patología (5).</a:t>
            </a:r>
          </a:p>
          <a:p>
            <a:pPr algn="just"/>
            <a:endParaRPr lang="es-ES" sz="4400" dirty="0">
              <a:latin typeface="Arial" panose="020B0604020202020204" pitchFamily="34" charset="0"/>
              <a:cs typeface="Arial" panose="020B0604020202020204" pitchFamily="34" charset="0"/>
            </a:endParaRPr>
          </a:p>
          <a:p>
            <a:pPr algn="ctr"/>
            <a:endParaRPr lang="es-ES" sz="6000" dirty="0">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1EC7FFC3-2D4F-4F00-A409-553F7FFE627B}"/>
              </a:ext>
            </a:extLst>
          </p:cNvPr>
          <p:cNvSpPr txBox="1"/>
          <p:nvPr/>
        </p:nvSpPr>
        <p:spPr>
          <a:xfrm>
            <a:off x="18076984" y="39577108"/>
            <a:ext cx="13345551" cy="4924425"/>
          </a:xfrm>
          <a:prstGeom prst="rect">
            <a:avLst/>
          </a:prstGeom>
          <a:noFill/>
        </p:spPr>
        <p:txBody>
          <a:bodyPr wrap="square" rtlCol="0">
            <a:spAutoFit/>
          </a:bodyPr>
          <a:lstStyle/>
          <a:p>
            <a:endParaRPr lang="es-ES" sz="2000" b="1" dirty="0">
              <a:latin typeface="Times New Roman" panose="02020603050405020304" pitchFamily="18" charset="0"/>
              <a:cs typeface="Times New Roman" panose="02020603050405020304" pitchFamily="18" charset="0"/>
            </a:endParaRPr>
          </a:p>
          <a:p>
            <a:pPr algn="just"/>
            <a:endParaRPr lang="es-ES" dirty="0">
              <a:latin typeface="Arial" panose="020B0604020202020204" pitchFamily="34" charset="0"/>
              <a:cs typeface="Arial" panose="020B0604020202020204" pitchFamily="34" charset="0"/>
            </a:endParaRPr>
          </a:p>
          <a:p>
            <a:pPr algn="just"/>
            <a:r>
              <a:rPr lang="es-ES" b="1" dirty="0">
                <a:latin typeface="Arial" panose="020B0604020202020204" pitchFamily="34" charset="0"/>
                <a:cs typeface="Arial" panose="020B0604020202020204" pitchFamily="34" charset="0"/>
              </a:rPr>
              <a:t>REFERENCIAS</a:t>
            </a:r>
          </a:p>
          <a:p>
            <a:pPr algn="just"/>
            <a:r>
              <a:rPr lang="es-ES" dirty="0">
                <a:latin typeface="Arial" panose="020B0604020202020204" pitchFamily="34" charset="0"/>
                <a:cs typeface="Arial" panose="020B0604020202020204" pitchFamily="34" charset="0"/>
              </a:rPr>
              <a:t>1.	Charles Lei CS. Depressed Consciousness and Coma. In Fundamental Clinical Concepts. p. 123-131.</a:t>
            </a:r>
          </a:p>
          <a:p>
            <a:pPr algn="just"/>
            <a:r>
              <a:rPr lang="es-ES" dirty="0">
                <a:latin typeface="Arial" panose="020B0604020202020204" pitchFamily="34" charset="0"/>
                <a:cs typeface="Arial" panose="020B0604020202020204" pitchFamily="34" charset="0"/>
              </a:rPr>
              <a:t>2.	Adrián Reséndiz-Rossetti MÁCOEAT. Siderosis superficial del sistema nervioso central. Revista Mexicana de Neurociencia. 2012 Junio.</a:t>
            </a:r>
          </a:p>
          <a:p>
            <a:pPr algn="just"/>
            <a:r>
              <a:rPr lang="es-ES" dirty="0">
                <a:latin typeface="Arial" panose="020B0604020202020204" pitchFamily="34" charset="0"/>
                <a:cs typeface="Arial" panose="020B0604020202020204" pitchFamily="34" charset="0"/>
              </a:rPr>
              <a:t>3.	S Berretini AdVLB. Cochlear implantation in patients affected by superficial hemosiderosis of the central nervous system. Eur Arch Otorhinolaryngol. 2011 March; 269.</a:t>
            </a:r>
          </a:p>
          <a:p>
            <a:pPr algn="just"/>
            <a:r>
              <a:rPr lang="es-ES" dirty="0">
                <a:latin typeface="Arial" panose="020B0604020202020204" pitchFamily="34" charset="0"/>
                <a:cs typeface="Arial" panose="020B0604020202020204" pitchFamily="34" charset="0"/>
              </a:rPr>
              <a:t>4.	Zeljka Petelin Gadze DMFDMBP. Epilepsy caused by superficial hemosiderosis of the central. 2017 November.</a:t>
            </a:r>
          </a:p>
          <a:p>
            <a:pPr algn="just"/>
            <a:r>
              <a:rPr lang="es-ES" dirty="0">
                <a:latin typeface="Arial" panose="020B0604020202020204" pitchFamily="34" charset="0"/>
                <a:cs typeface="Arial" panose="020B0604020202020204" pitchFamily="34" charset="0"/>
              </a:rPr>
              <a:t>5.	Masayuki Ohira MT. Nationwide epidemiological survey of superficial hemosiderosis in Japan. Journal of the neurological sciences. 2019; 404.</a:t>
            </a:r>
          </a:p>
          <a:p>
            <a:endParaRPr lang="es-ES" dirty="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a:p>
            <a:pPr algn="ctr"/>
            <a:endParaRPr lang="es-ES" sz="2000" b="1" dirty="0">
              <a:latin typeface="Times New Roman" panose="02020603050405020304" pitchFamily="18" charset="0"/>
              <a:cs typeface="Times New Roman" panose="02020603050405020304" pitchFamily="18" charset="0"/>
            </a:endParaRPr>
          </a:p>
          <a:p>
            <a:pPr algn="ctr"/>
            <a:endParaRPr lang="es-ES" sz="2000" b="1" dirty="0">
              <a:latin typeface="Times New Roman" panose="02020603050405020304" pitchFamily="18" charset="0"/>
              <a:cs typeface="Times New Roman" panose="02020603050405020304" pitchFamily="18" charset="0"/>
            </a:endParaRPr>
          </a:p>
          <a:p>
            <a:pPr algn="ctr"/>
            <a:r>
              <a:rPr lang="es-ES" sz="2000" dirty="0">
                <a:latin typeface="Times New Roman" panose="02020603050405020304" pitchFamily="18" charset="0"/>
                <a:cs typeface="Times New Roman" panose="02020603050405020304" pitchFamily="18" charset="0"/>
              </a:rPr>
              <a:t>	</a:t>
            </a:r>
            <a:endParaRPr lang="es-ES" dirty="0"/>
          </a:p>
        </p:txBody>
      </p:sp>
      <p:pic>
        <p:nvPicPr>
          <p:cNvPr id="18" name="Imagen 17">
            <a:extLst>
              <a:ext uri="{FF2B5EF4-FFF2-40B4-BE49-F238E27FC236}">
                <a16:creationId xmlns:a16="http://schemas.microsoft.com/office/drawing/2014/main" id="{315C8621-C656-4A23-9138-95B268F155CA}"/>
              </a:ext>
            </a:extLst>
          </p:cNvPr>
          <p:cNvPicPr>
            <a:picLocks noChangeAspect="1"/>
          </p:cNvPicPr>
          <p:nvPr/>
        </p:nvPicPr>
        <p:blipFill>
          <a:blip r:embed="rId4"/>
          <a:stretch>
            <a:fillRect/>
          </a:stretch>
        </p:blipFill>
        <p:spPr>
          <a:xfrm>
            <a:off x="21925973" y="27280388"/>
            <a:ext cx="6367606" cy="8979518"/>
          </a:xfrm>
          <a:prstGeom prst="rect">
            <a:avLst/>
          </a:prstGeom>
        </p:spPr>
      </p:pic>
      <p:pic>
        <p:nvPicPr>
          <p:cNvPr id="20" name="Imagen 19">
            <a:extLst>
              <a:ext uri="{FF2B5EF4-FFF2-40B4-BE49-F238E27FC236}">
                <a16:creationId xmlns:a16="http://schemas.microsoft.com/office/drawing/2014/main" id="{A88AD357-6F6E-4721-8B0B-69FB464858FB}"/>
              </a:ext>
            </a:extLst>
          </p:cNvPr>
          <p:cNvPicPr>
            <a:picLocks noChangeAspect="1"/>
          </p:cNvPicPr>
          <p:nvPr/>
        </p:nvPicPr>
        <p:blipFill>
          <a:blip r:embed="rId5"/>
          <a:stretch>
            <a:fillRect/>
          </a:stretch>
        </p:blipFill>
        <p:spPr>
          <a:xfrm>
            <a:off x="21776387" y="16568213"/>
            <a:ext cx="6666778" cy="8499268"/>
          </a:xfrm>
          <a:prstGeom prst="rect">
            <a:avLst/>
          </a:prstGeom>
        </p:spPr>
      </p:pic>
      <p:pic>
        <p:nvPicPr>
          <p:cNvPr id="22" name="Imagen 21">
            <a:extLst>
              <a:ext uri="{FF2B5EF4-FFF2-40B4-BE49-F238E27FC236}">
                <a16:creationId xmlns:a16="http://schemas.microsoft.com/office/drawing/2014/main" id="{E564BA18-DEB6-4D28-B793-330F4F102111}"/>
              </a:ext>
            </a:extLst>
          </p:cNvPr>
          <p:cNvPicPr>
            <a:picLocks noChangeAspect="1"/>
          </p:cNvPicPr>
          <p:nvPr/>
        </p:nvPicPr>
        <p:blipFill>
          <a:blip r:embed="rId6"/>
          <a:stretch>
            <a:fillRect/>
          </a:stretch>
        </p:blipFill>
        <p:spPr>
          <a:xfrm>
            <a:off x="21429154" y="25546823"/>
            <a:ext cx="7014011" cy="1493816"/>
          </a:xfrm>
          <a:prstGeom prst="rect">
            <a:avLst/>
          </a:prstGeom>
        </p:spPr>
      </p:pic>
      <p:pic>
        <p:nvPicPr>
          <p:cNvPr id="24" name="Imagen 23">
            <a:extLst>
              <a:ext uri="{FF2B5EF4-FFF2-40B4-BE49-F238E27FC236}">
                <a16:creationId xmlns:a16="http://schemas.microsoft.com/office/drawing/2014/main" id="{12A7E44F-30C4-4661-965B-7005ABFCB373}"/>
              </a:ext>
            </a:extLst>
          </p:cNvPr>
          <p:cNvPicPr>
            <a:picLocks noChangeAspect="1"/>
          </p:cNvPicPr>
          <p:nvPr/>
        </p:nvPicPr>
        <p:blipFill>
          <a:blip r:embed="rId7"/>
          <a:stretch>
            <a:fillRect/>
          </a:stretch>
        </p:blipFill>
        <p:spPr>
          <a:xfrm>
            <a:off x="21543362" y="37295744"/>
            <a:ext cx="6899803" cy="1273179"/>
          </a:xfrm>
          <a:prstGeom prst="rect">
            <a:avLst/>
          </a:prstGeom>
        </p:spPr>
      </p:pic>
      <p:sp>
        <p:nvSpPr>
          <p:cNvPr id="25" name="CuadroTexto 24">
            <a:extLst>
              <a:ext uri="{FF2B5EF4-FFF2-40B4-BE49-F238E27FC236}">
                <a16:creationId xmlns:a16="http://schemas.microsoft.com/office/drawing/2014/main" id="{C158A467-8EEE-40C0-AC1C-FF7967F53172}"/>
              </a:ext>
            </a:extLst>
          </p:cNvPr>
          <p:cNvSpPr txBox="1"/>
          <p:nvPr/>
        </p:nvSpPr>
        <p:spPr>
          <a:xfrm>
            <a:off x="22033265" y="25100811"/>
            <a:ext cx="6367606" cy="338554"/>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IMAGEN 1 TOMOGRAFIA AXIAL COMPUTARIZADA DE CEREBRO</a:t>
            </a:r>
            <a:endParaRPr lang="es-CL" sz="1600" dirty="0">
              <a:latin typeface="Arial" panose="020B0604020202020204" pitchFamily="34" charset="0"/>
              <a:cs typeface="Arial" panose="020B0604020202020204" pitchFamily="34" charset="0"/>
            </a:endParaRPr>
          </a:p>
        </p:txBody>
      </p:sp>
      <p:sp>
        <p:nvSpPr>
          <p:cNvPr id="27" name="CuadroTexto 26">
            <a:extLst>
              <a:ext uri="{FF2B5EF4-FFF2-40B4-BE49-F238E27FC236}">
                <a16:creationId xmlns:a16="http://schemas.microsoft.com/office/drawing/2014/main" id="{8D04787C-AB0E-4277-86BD-2FBCDA33D889}"/>
              </a:ext>
            </a:extLst>
          </p:cNvPr>
          <p:cNvSpPr txBox="1"/>
          <p:nvPr/>
        </p:nvSpPr>
        <p:spPr>
          <a:xfrm flipH="1">
            <a:off x="22234967" y="36499655"/>
            <a:ext cx="5567422" cy="338554"/>
          </a:xfrm>
          <a:prstGeom prst="rect">
            <a:avLst/>
          </a:prstGeom>
          <a:noFill/>
        </p:spPr>
        <p:txBody>
          <a:bodyPr wrap="square" rtlCol="0">
            <a:spAutoFit/>
          </a:bodyPr>
          <a:lstStyle/>
          <a:p>
            <a:pPr algn="just"/>
            <a:r>
              <a:rPr lang="es-ES" sz="1600" dirty="0">
                <a:latin typeface="Arial" panose="020B0604020202020204" pitchFamily="34" charset="0"/>
                <a:cs typeface="Arial" panose="020B0604020202020204" pitchFamily="34" charset="0"/>
              </a:rPr>
              <a:t>IMAGEN 2 RESONANCIA MAGNÉTICA DE CEREBRO</a:t>
            </a:r>
            <a:endParaRPr lang="es-C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593920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552</Words>
  <Application>Microsoft Office PowerPoint</Application>
  <PresentationFormat>Personalizado</PresentationFormat>
  <Paragraphs>37</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HEMOSIDEROSIS SUPERFICIAL DEL SISTEMA NERVIOSO CENTRAL COMO CAUSA DE COMPROMISO DE CONCIENCIA, A PROPÓSITO DE UN CASO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Eduardo Andres Sanchez Zenteno</dc:creator>
  <cp:lastModifiedBy>Eduardo Andres Sanchez Zenteno</cp:lastModifiedBy>
  <cp:revision>25</cp:revision>
  <dcterms:created xsi:type="dcterms:W3CDTF">2021-11-04T04:07:40Z</dcterms:created>
  <dcterms:modified xsi:type="dcterms:W3CDTF">2021-11-19T23:09:50Z</dcterms:modified>
</cp:coreProperties>
</file>