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Jjjw7/r3UM4bB2FSW9ntaW1R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1:notes"/>
          <p:cNvSpPr txBox="1"/>
          <p:nvPr/>
        </p:nvSpPr>
        <p:spPr>
          <a:xfrm>
            <a:off x="3884612" y="8685211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lang="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1" y="1597820"/>
            <a:ext cx="777240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2914652"/>
            <a:ext cx="6400802" cy="131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722313" y="3305177"/>
            <a:ext cx="7772402" cy="102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722313" y="2180036"/>
            <a:ext cx="7772402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5463781" y="1371602"/>
            <a:ext cx="438864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1272779" y="-609599"/>
            <a:ext cx="4388645" cy="601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2874795" y="-1217589"/>
            <a:ext cx="3394413" cy="823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792289" y="3600452"/>
            <a:ext cx="5486401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792289" y="459581"/>
            <a:ext cx="5486401" cy="308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792289" y="4025505"/>
            <a:ext cx="5486401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4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75051" y="204788"/>
            <a:ext cx="5111752" cy="438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4" cy="351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457201" y="1151336"/>
            <a:ext cx="4040189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457201" y="1631157"/>
            <a:ext cx="4040189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4645027" y="1151336"/>
            <a:ext cx="4041776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4645027" y="1631157"/>
            <a:ext cx="4041776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4648201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/>
        </p:nvSpPr>
        <p:spPr>
          <a:xfrm>
            <a:off x="2105741" y="167831"/>
            <a:ext cx="10923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300" tIns="13300" rIns="13300" bIns="13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95850" y="1087573"/>
            <a:ext cx="2956200" cy="4120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1100"/>
            </a:pPr>
            <a:endParaRPr lang="es-CL" sz="1000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es-CL" sz="1000" dirty="0">
                <a:solidFill>
                  <a:schemeClr val="dk1"/>
                </a:solidFill>
              </a:rPr>
              <a:t>Es conocido que, a los pacientes con diagnóstico de anemia perniciosa, enfermedad con una prevalencia de 4% en países europeos, se les trata con vitamina B12; pero ¿qué hacemos si nuestro paciente es alérgico a la cianocobalamina? En este contexto, se hace un desafío saber cuál será la conducta a seguir en caso de iniciar el tratamiento,  sabiendo las consecuencias que una hipovitaminosis puede conllevar versus la posible reacción de hipersensibilidad  que puede llegar a ser mortal</a:t>
            </a:r>
            <a:r>
              <a:rPr lang="es-CL" sz="1000" baseline="30000" dirty="0">
                <a:solidFill>
                  <a:schemeClr val="dk1"/>
                </a:solidFill>
              </a:rPr>
              <a:t>1</a:t>
            </a:r>
            <a:r>
              <a:rPr lang="es-CL" sz="1000" dirty="0">
                <a:solidFill>
                  <a:schemeClr val="dk1"/>
                </a:solidFill>
              </a:rPr>
              <a:t>. 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clínico</a:t>
            </a:r>
          </a:p>
          <a:p>
            <a:pPr lvl="0" algn="just">
              <a:buClr>
                <a:schemeClr val="dk1"/>
              </a:buClr>
              <a:buSzPts val="1100"/>
            </a:pPr>
            <a:endParaRPr lang="es" sz="1200" b="1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ts val="1100"/>
            </a:pPr>
            <a:endParaRPr sz="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chemeClr val="dk1"/>
              </a:buClr>
              <a:buSzPts val="1100"/>
            </a:pPr>
            <a:r>
              <a:rPr lang="es-CL" sz="10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Paciente de sexo femenino de 74 años con antecedente de anemia perniciosa, asma, hipertensión arterial y fibromialgia es derivada a hospitalización por indicación de equipo de hematología. Paciente refiere cuadro crónico de astenia, adinamia, fatigabilidad y somnolencia, por lo que consulta con telemedicina quien indica, debido a antecedente de alergia a vitamina B12, hospitalización para la administración de cianocobalamina.</a:t>
            </a:r>
            <a:r>
              <a:rPr lang="es-CL" sz="1000" dirty="0">
                <a:effectLst/>
                <a:latin typeface="+mj-lt"/>
              </a:rPr>
              <a:t> </a:t>
            </a:r>
            <a:endParaRPr lang="es-CL" sz="1000" dirty="0">
              <a:solidFill>
                <a:schemeClr val="dk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r>
              <a:rPr lang="es" sz="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" sz="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6212850" y="1083063"/>
            <a:ext cx="2835300" cy="40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lvl="0" algn="just">
              <a:buSzPts val="900"/>
            </a:pPr>
            <a:r>
              <a:rPr lang="es" sz="1200" b="1" dirty="0"/>
              <a:t>Discusión</a:t>
            </a:r>
            <a:r>
              <a:rPr lang="e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" sz="1000" b="1" i="0" u="none" strike="noStrike" cap="none" dirty="0">
                <a:solidFill>
                  <a:srgbClr val="000000"/>
                </a:solidFill>
              </a:rPr>
              <a:t> </a:t>
            </a:r>
          </a:p>
          <a:p>
            <a:pPr algn="just">
              <a:buSzPts val="900"/>
            </a:pPr>
            <a:endParaRPr lang="es-CL" sz="1000" dirty="0">
              <a:solidFill>
                <a:schemeClr val="dk1"/>
              </a:solidFill>
            </a:endParaRPr>
          </a:p>
          <a:p>
            <a:pPr algn="just">
              <a:buSzPts val="900"/>
            </a:pPr>
            <a:r>
              <a:rPr lang="es-CL" sz="1000" dirty="0">
                <a:solidFill>
                  <a:schemeClr val="dk1"/>
                </a:solidFill>
              </a:rPr>
              <a:t>Debido al reducido número de casos en la literatura, no existe un régimen de tratamiento estándar o procedimiento de desensibilización estandarizado para la alergia a la vitamina B12, sin embargo, existen opciones viables como la pre medicación o pautas de desensibilización en reportes </a:t>
            </a:r>
            <a:r>
              <a:rPr lang="es-CL" sz="1000">
                <a:solidFill>
                  <a:schemeClr val="dk1"/>
                </a:solidFill>
              </a:rPr>
              <a:t>de casos</a:t>
            </a:r>
            <a:r>
              <a:rPr lang="es-CL" sz="1000" baseline="30000">
                <a:solidFill>
                  <a:schemeClr val="dk1"/>
                </a:solidFill>
              </a:rPr>
              <a:t>2</a:t>
            </a:r>
            <a:r>
              <a:rPr lang="es-CL" sz="1000">
                <a:solidFill>
                  <a:schemeClr val="dk1"/>
                </a:solidFill>
              </a:rPr>
              <a:t>.</a:t>
            </a:r>
            <a:endParaRPr lang="es-CL" sz="1000" dirty="0">
              <a:solidFill>
                <a:schemeClr val="dk1"/>
              </a:solidFill>
            </a:endParaRPr>
          </a:p>
          <a:p>
            <a:pPr algn="just">
              <a:buSzPts val="900"/>
            </a:pPr>
            <a:endParaRPr lang="es-CL" sz="1000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r>
              <a:rPr lang="es-CL" sz="1200" b="1" dirty="0">
                <a:solidFill>
                  <a:schemeClr val="dk1"/>
                </a:solidFill>
              </a:rPr>
              <a:t>Palabras clave:  </a:t>
            </a:r>
          </a:p>
          <a:p>
            <a:pPr lvl="0" algn="just">
              <a:buSzPts val="900"/>
            </a:pPr>
            <a:r>
              <a:rPr lang="es-CL" sz="1000" dirty="0">
                <a:solidFill>
                  <a:schemeClr val="dk1"/>
                </a:solidFill>
              </a:rPr>
              <a:t>Anemia perniciosa, vitamina B12, alergia</a:t>
            </a:r>
          </a:p>
          <a:p>
            <a:pPr lvl="0" algn="just">
              <a:buSzPts val="900"/>
            </a:pPr>
            <a:endParaRPr lang="es-CL" sz="1000" b="1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r>
              <a:rPr lang="es-CL" sz="1200" b="1" i="0" u="none" strike="noStrike" cap="none" dirty="0">
                <a:solidFill>
                  <a:schemeClr val="dk1"/>
                </a:solidFill>
              </a:rPr>
              <a:t>Referencias</a:t>
            </a:r>
            <a:r>
              <a:rPr lang="es-CL" sz="1000" i="0" u="none" strike="noStrike" cap="none" dirty="0">
                <a:solidFill>
                  <a:schemeClr val="dk1"/>
                </a:solidFill>
              </a:rPr>
              <a:t>: </a:t>
            </a:r>
          </a:p>
          <a:p>
            <a:pPr lvl="0" algn="just">
              <a:buSzPts val="900"/>
            </a:pPr>
            <a:r>
              <a:rPr lang="es-CL" sz="1000" dirty="0">
                <a:solidFill>
                  <a:schemeClr val="dk1"/>
                </a:solidFill>
              </a:rPr>
              <a:t>1. </a:t>
            </a:r>
            <a:r>
              <a:rPr lang="es-CL" sz="1000" dirty="0" err="1">
                <a:solidFill>
                  <a:schemeClr val="dk1"/>
                </a:solidFill>
              </a:rPr>
              <a:t>Demoly</a:t>
            </a:r>
            <a:r>
              <a:rPr lang="es-CL" sz="1000" dirty="0">
                <a:solidFill>
                  <a:schemeClr val="dk1"/>
                </a:solidFill>
              </a:rPr>
              <a:t>, P., </a:t>
            </a:r>
            <a:r>
              <a:rPr lang="es-CL" sz="1000" dirty="0" err="1">
                <a:solidFill>
                  <a:schemeClr val="dk1"/>
                </a:solidFill>
              </a:rPr>
              <a:t>Adkinson</a:t>
            </a:r>
            <a:r>
              <a:rPr lang="es-CL" sz="1000" dirty="0">
                <a:solidFill>
                  <a:schemeClr val="dk1"/>
                </a:solidFill>
              </a:rPr>
              <a:t>, N. F., </a:t>
            </a:r>
            <a:r>
              <a:rPr lang="es-CL" sz="1000" dirty="0" err="1">
                <a:solidFill>
                  <a:schemeClr val="dk1"/>
                </a:solidFill>
              </a:rPr>
              <a:t>Brockow</a:t>
            </a:r>
            <a:r>
              <a:rPr lang="es-CL" sz="1000" dirty="0">
                <a:solidFill>
                  <a:schemeClr val="dk1"/>
                </a:solidFill>
              </a:rPr>
              <a:t>, K., </a:t>
            </a:r>
            <a:r>
              <a:rPr lang="es-CL" sz="1000" dirty="0" err="1">
                <a:solidFill>
                  <a:schemeClr val="dk1"/>
                </a:solidFill>
              </a:rPr>
              <a:t>Castells</a:t>
            </a:r>
            <a:r>
              <a:rPr lang="es-CL" sz="1000" dirty="0">
                <a:solidFill>
                  <a:schemeClr val="dk1"/>
                </a:solidFill>
              </a:rPr>
              <a:t>, M., </a:t>
            </a:r>
            <a:r>
              <a:rPr lang="es-CL" sz="1000" dirty="0" err="1">
                <a:solidFill>
                  <a:schemeClr val="dk1"/>
                </a:solidFill>
              </a:rPr>
              <a:t>Chiriac</a:t>
            </a:r>
            <a:r>
              <a:rPr lang="es-CL" sz="1000" dirty="0">
                <a:solidFill>
                  <a:schemeClr val="dk1"/>
                </a:solidFill>
              </a:rPr>
              <a:t>, A. M., </a:t>
            </a:r>
            <a:r>
              <a:rPr lang="es-CL" sz="1000" dirty="0" err="1">
                <a:solidFill>
                  <a:schemeClr val="dk1"/>
                </a:solidFill>
              </a:rPr>
              <a:t>Greenberger</a:t>
            </a:r>
            <a:r>
              <a:rPr lang="es-CL" sz="1000" dirty="0">
                <a:solidFill>
                  <a:schemeClr val="dk1"/>
                </a:solidFill>
              </a:rPr>
              <a:t>, P. A., </a:t>
            </a:r>
            <a:r>
              <a:rPr lang="es-CL" sz="1000" dirty="0" err="1">
                <a:solidFill>
                  <a:schemeClr val="dk1"/>
                </a:solidFill>
              </a:rPr>
              <a:t>Khan</a:t>
            </a:r>
            <a:r>
              <a:rPr lang="es-CL" sz="1000" dirty="0">
                <a:solidFill>
                  <a:schemeClr val="dk1"/>
                </a:solidFill>
              </a:rPr>
              <a:t>, D. A., </a:t>
            </a:r>
            <a:r>
              <a:rPr lang="es-CL" sz="1000" dirty="0" err="1">
                <a:solidFill>
                  <a:schemeClr val="dk1"/>
                </a:solidFill>
              </a:rPr>
              <a:t>Lang</a:t>
            </a:r>
            <a:r>
              <a:rPr lang="es-CL" sz="1000" dirty="0">
                <a:solidFill>
                  <a:schemeClr val="dk1"/>
                </a:solidFill>
              </a:rPr>
              <a:t>, D. M., Park, H. S., </a:t>
            </a:r>
            <a:r>
              <a:rPr lang="es-CL" sz="1000" dirty="0" err="1">
                <a:solidFill>
                  <a:schemeClr val="dk1"/>
                </a:solidFill>
              </a:rPr>
              <a:t>Pichler</a:t>
            </a:r>
            <a:r>
              <a:rPr lang="es-CL" sz="1000" dirty="0">
                <a:solidFill>
                  <a:schemeClr val="dk1"/>
                </a:solidFill>
              </a:rPr>
              <a:t>, W., </a:t>
            </a:r>
            <a:r>
              <a:rPr lang="es-CL" sz="1000" dirty="0" err="1">
                <a:solidFill>
                  <a:schemeClr val="dk1"/>
                </a:solidFill>
              </a:rPr>
              <a:t>Sanchez</a:t>
            </a:r>
            <a:r>
              <a:rPr lang="es-CL" sz="1000" dirty="0">
                <a:solidFill>
                  <a:schemeClr val="dk1"/>
                </a:solidFill>
              </a:rPr>
              <a:t>-Borges, M., </a:t>
            </a:r>
            <a:r>
              <a:rPr lang="es-CL" sz="1000" dirty="0" err="1">
                <a:solidFill>
                  <a:schemeClr val="dk1"/>
                </a:solidFill>
              </a:rPr>
              <a:t>Shiohara</a:t>
            </a:r>
            <a:r>
              <a:rPr lang="es-CL" sz="1000" dirty="0">
                <a:solidFill>
                  <a:schemeClr val="dk1"/>
                </a:solidFill>
              </a:rPr>
              <a:t>, T., &amp; </a:t>
            </a:r>
            <a:r>
              <a:rPr lang="es-CL" sz="1000" dirty="0" err="1">
                <a:solidFill>
                  <a:schemeClr val="dk1"/>
                </a:solidFill>
              </a:rPr>
              <a:t>Thong</a:t>
            </a:r>
            <a:r>
              <a:rPr lang="es-CL" sz="1000" dirty="0">
                <a:solidFill>
                  <a:schemeClr val="dk1"/>
                </a:solidFill>
              </a:rPr>
              <a:t>, B. Y. (2014). International </a:t>
            </a:r>
            <a:r>
              <a:rPr lang="es-CL" sz="1000" dirty="0" err="1">
                <a:solidFill>
                  <a:schemeClr val="dk1"/>
                </a:solidFill>
              </a:rPr>
              <a:t>Consensus</a:t>
            </a:r>
            <a:r>
              <a:rPr lang="es-CL" sz="1000" dirty="0">
                <a:solidFill>
                  <a:schemeClr val="dk1"/>
                </a:solidFill>
              </a:rPr>
              <a:t> </a:t>
            </a:r>
            <a:r>
              <a:rPr lang="es-CL" sz="1000" dirty="0" err="1">
                <a:solidFill>
                  <a:schemeClr val="dk1"/>
                </a:solidFill>
              </a:rPr>
              <a:t>on</a:t>
            </a:r>
            <a:r>
              <a:rPr lang="es-CL" sz="1000" dirty="0">
                <a:solidFill>
                  <a:schemeClr val="dk1"/>
                </a:solidFill>
              </a:rPr>
              <a:t> </a:t>
            </a:r>
            <a:r>
              <a:rPr lang="es-CL" sz="1000" dirty="0" err="1">
                <a:solidFill>
                  <a:schemeClr val="dk1"/>
                </a:solidFill>
              </a:rPr>
              <a:t>drug</a:t>
            </a:r>
            <a:r>
              <a:rPr lang="es-CL" sz="1000" dirty="0">
                <a:solidFill>
                  <a:schemeClr val="dk1"/>
                </a:solidFill>
              </a:rPr>
              <a:t> </a:t>
            </a:r>
            <a:r>
              <a:rPr lang="es-CL" sz="1000" dirty="0" err="1">
                <a:solidFill>
                  <a:schemeClr val="dk1"/>
                </a:solidFill>
              </a:rPr>
              <a:t>allergy</a:t>
            </a:r>
            <a:r>
              <a:rPr lang="es-CL" sz="1000" dirty="0">
                <a:solidFill>
                  <a:schemeClr val="dk1"/>
                </a:solidFill>
              </a:rPr>
              <a:t>. </a:t>
            </a:r>
            <a:r>
              <a:rPr lang="es-CL" sz="1000" dirty="0" err="1">
                <a:solidFill>
                  <a:schemeClr val="dk1"/>
                </a:solidFill>
              </a:rPr>
              <a:t>Allergy</a:t>
            </a:r>
            <a:r>
              <a:rPr lang="es-CL" sz="1000" dirty="0">
                <a:solidFill>
                  <a:schemeClr val="dk1"/>
                </a:solidFill>
              </a:rPr>
              <a:t>, 69(4), 420–437. https://</a:t>
            </a:r>
            <a:r>
              <a:rPr lang="es-CL" sz="1000" dirty="0" err="1">
                <a:solidFill>
                  <a:schemeClr val="dk1"/>
                </a:solidFill>
              </a:rPr>
              <a:t>doi.org</a:t>
            </a:r>
            <a:r>
              <a:rPr lang="es-CL" sz="1000" dirty="0">
                <a:solidFill>
                  <a:schemeClr val="dk1"/>
                </a:solidFill>
              </a:rPr>
              <a:t>/10.1111/all.12350</a:t>
            </a:r>
          </a:p>
          <a:p>
            <a:pPr lvl="0" algn="just">
              <a:buSzPts val="900"/>
            </a:pPr>
            <a:r>
              <a:rPr lang="es-CL" sz="900" dirty="0">
                <a:solidFill>
                  <a:schemeClr val="dk1"/>
                </a:solidFill>
              </a:rPr>
              <a:t>2. </a:t>
            </a:r>
            <a:r>
              <a:rPr lang="es-CL" sz="900" dirty="0" err="1">
                <a:solidFill>
                  <a:schemeClr val="dk1"/>
                </a:solidFill>
              </a:rPr>
              <a:t>Kartal</a:t>
            </a:r>
            <a:r>
              <a:rPr lang="es-CL" sz="900" dirty="0">
                <a:solidFill>
                  <a:schemeClr val="dk1"/>
                </a:solidFill>
              </a:rPr>
              <a:t>, O., </a:t>
            </a:r>
            <a:r>
              <a:rPr lang="es-CL" sz="900" dirty="0" err="1">
                <a:solidFill>
                  <a:schemeClr val="dk1"/>
                </a:solidFill>
              </a:rPr>
              <a:t>Gulec</a:t>
            </a:r>
            <a:r>
              <a:rPr lang="es-CL" sz="900" dirty="0">
                <a:solidFill>
                  <a:schemeClr val="dk1"/>
                </a:solidFill>
              </a:rPr>
              <a:t>, M., </a:t>
            </a:r>
            <a:r>
              <a:rPr lang="es-CL" sz="900" dirty="0" err="1">
                <a:solidFill>
                  <a:schemeClr val="dk1"/>
                </a:solidFill>
              </a:rPr>
              <a:t>Demirel</a:t>
            </a:r>
            <a:r>
              <a:rPr lang="es-CL" sz="900" dirty="0">
                <a:solidFill>
                  <a:schemeClr val="dk1"/>
                </a:solidFill>
              </a:rPr>
              <a:t>, F., </a:t>
            </a:r>
            <a:r>
              <a:rPr lang="es-CL" sz="900" dirty="0" err="1">
                <a:solidFill>
                  <a:schemeClr val="dk1"/>
                </a:solidFill>
              </a:rPr>
              <a:t>Yesillik</a:t>
            </a:r>
            <a:r>
              <a:rPr lang="es-CL" sz="900" dirty="0">
                <a:solidFill>
                  <a:schemeClr val="dk1"/>
                </a:solidFill>
              </a:rPr>
              <a:t>, S., </a:t>
            </a:r>
            <a:r>
              <a:rPr lang="es-CL" sz="900" dirty="0" err="1">
                <a:solidFill>
                  <a:schemeClr val="dk1"/>
                </a:solidFill>
              </a:rPr>
              <a:t>Caliskaner</a:t>
            </a:r>
            <a:r>
              <a:rPr lang="es-CL" sz="900" dirty="0">
                <a:solidFill>
                  <a:schemeClr val="dk1"/>
                </a:solidFill>
              </a:rPr>
              <a:t>, Z., &amp; </a:t>
            </a:r>
            <a:r>
              <a:rPr lang="es-CL" sz="900" dirty="0" err="1">
                <a:solidFill>
                  <a:schemeClr val="dk1"/>
                </a:solidFill>
              </a:rPr>
              <a:t>Sener</a:t>
            </a:r>
            <a:r>
              <a:rPr lang="es-CL" sz="900" dirty="0">
                <a:solidFill>
                  <a:schemeClr val="dk1"/>
                </a:solidFill>
              </a:rPr>
              <a:t>, O. (2012). </a:t>
            </a:r>
            <a:r>
              <a:rPr lang="es-CL" sz="900" dirty="0" err="1">
                <a:solidFill>
                  <a:schemeClr val="dk1"/>
                </a:solidFill>
              </a:rPr>
              <a:t>Vitamin</a:t>
            </a:r>
            <a:r>
              <a:rPr lang="es-CL" sz="900" dirty="0">
                <a:solidFill>
                  <a:schemeClr val="dk1"/>
                </a:solidFill>
              </a:rPr>
              <a:t> B12 </a:t>
            </a:r>
            <a:r>
              <a:rPr lang="es-CL" sz="900" dirty="0" err="1">
                <a:solidFill>
                  <a:schemeClr val="dk1"/>
                </a:solidFill>
              </a:rPr>
              <a:t>allergy</a:t>
            </a:r>
            <a:r>
              <a:rPr lang="es-CL" sz="900" dirty="0">
                <a:solidFill>
                  <a:schemeClr val="dk1"/>
                </a:solidFill>
              </a:rPr>
              <a:t> and </a:t>
            </a:r>
            <a:r>
              <a:rPr lang="es-CL" sz="900" dirty="0" err="1">
                <a:solidFill>
                  <a:schemeClr val="dk1"/>
                </a:solidFill>
              </a:rPr>
              <a:t>successful</a:t>
            </a:r>
            <a:r>
              <a:rPr lang="es-CL" sz="900" dirty="0">
                <a:solidFill>
                  <a:schemeClr val="dk1"/>
                </a:solidFill>
              </a:rPr>
              <a:t> </a:t>
            </a:r>
            <a:r>
              <a:rPr lang="es-CL" sz="900" dirty="0" err="1">
                <a:solidFill>
                  <a:schemeClr val="dk1"/>
                </a:solidFill>
              </a:rPr>
              <a:t>desensitisation</a:t>
            </a:r>
            <a:r>
              <a:rPr lang="es-CL" sz="900" dirty="0">
                <a:solidFill>
                  <a:schemeClr val="dk1"/>
                </a:solidFill>
              </a:rPr>
              <a:t> </a:t>
            </a:r>
            <a:r>
              <a:rPr lang="es-CL" sz="900" dirty="0" err="1">
                <a:solidFill>
                  <a:schemeClr val="dk1"/>
                </a:solidFill>
              </a:rPr>
              <a:t>with</a:t>
            </a:r>
            <a:r>
              <a:rPr lang="es-CL" sz="900" dirty="0">
                <a:solidFill>
                  <a:schemeClr val="dk1"/>
                </a:solidFill>
              </a:rPr>
              <a:t> </a:t>
            </a:r>
            <a:r>
              <a:rPr lang="es-CL" sz="900" dirty="0" err="1">
                <a:solidFill>
                  <a:schemeClr val="dk1"/>
                </a:solidFill>
              </a:rPr>
              <a:t>cyanocobalamin</a:t>
            </a:r>
            <a:r>
              <a:rPr lang="es-CL" sz="900" dirty="0">
                <a:solidFill>
                  <a:schemeClr val="dk1"/>
                </a:solidFill>
              </a:rPr>
              <a:t>: a case </a:t>
            </a:r>
            <a:r>
              <a:rPr lang="es-CL" sz="900" dirty="0" err="1">
                <a:solidFill>
                  <a:schemeClr val="dk1"/>
                </a:solidFill>
              </a:rPr>
              <a:t>report</a:t>
            </a:r>
            <a:r>
              <a:rPr lang="es-CL" sz="900" dirty="0">
                <a:solidFill>
                  <a:schemeClr val="dk1"/>
                </a:solidFill>
              </a:rPr>
              <a:t>. </a:t>
            </a:r>
            <a:r>
              <a:rPr lang="es-CL" sz="900" dirty="0" err="1">
                <a:solidFill>
                  <a:schemeClr val="dk1"/>
                </a:solidFill>
              </a:rPr>
              <a:t>Allergologia</a:t>
            </a:r>
            <a:r>
              <a:rPr lang="es-CL" sz="900" dirty="0">
                <a:solidFill>
                  <a:schemeClr val="dk1"/>
                </a:solidFill>
              </a:rPr>
              <a:t> et </a:t>
            </a:r>
            <a:r>
              <a:rPr lang="es-CL" sz="900" dirty="0" err="1">
                <a:solidFill>
                  <a:schemeClr val="dk1"/>
                </a:solidFill>
              </a:rPr>
              <a:t>immunopathologia</a:t>
            </a:r>
            <a:r>
              <a:rPr lang="es-CL" sz="900" dirty="0">
                <a:solidFill>
                  <a:schemeClr val="dk1"/>
                </a:solidFill>
              </a:rPr>
              <a:t>, 40(5), 324–325. https://</a:t>
            </a:r>
            <a:r>
              <a:rPr lang="es-CL" sz="900" dirty="0" err="1">
                <a:solidFill>
                  <a:schemeClr val="dk1"/>
                </a:solidFill>
              </a:rPr>
              <a:t>doi.org</a:t>
            </a:r>
            <a:r>
              <a:rPr lang="es-CL" sz="900" dirty="0">
                <a:solidFill>
                  <a:schemeClr val="dk1"/>
                </a:solidFill>
              </a:rPr>
              <a:t>/10.1016/j.aller.2011.10.003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s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endParaRPr sz="9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203222" y="167831"/>
            <a:ext cx="19839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14" y="104650"/>
            <a:ext cx="582162" cy="84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"/>
          <p:cNvSpPr txBox="1"/>
          <p:nvPr/>
        </p:nvSpPr>
        <p:spPr>
          <a:xfrm>
            <a:off x="878015" y="94762"/>
            <a:ext cx="8547809" cy="65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r>
              <a:rPr lang="es-CL" b="1" dirty="0"/>
              <a:t>ALERGIA A LA VITAMINA B12 EN PACIENTE CON ANEMIA PERNICIOSA: CUANDO NUESTRO TRATAMIENTO ES A LA VEZ UN RIESGO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s" sz="1100" dirty="0">
                <a:solidFill>
                  <a:schemeClr val="dk1"/>
                </a:solidFill>
              </a:rPr>
              <a:t>Dávalos M., Jara V., Pino I., Roa C.</a:t>
            </a: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 sz="11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s" sz="1100" dirty="0">
                <a:solidFill>
                  <a:schemeClr val="dk1"/>
                </a:solidFill>
              </a:rPr>
              <a:t>Complejo Hospitalario San José.</a:t>
            </a:r>
            <a:endParaRPr sz="11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 de Medicina, Facultad de Ciencias Médicas, Universidad de Santiago de Chile.</a:t>
            </a: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154350" y="1083063"/>
            <a:ext cx="2956200" cy="41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algn="just">
              <a:buClr>
                <a:schemeClr val="dk1"/>
              </a:buClr>
              <a:buSzPts val="1200"/>
            </a:pPr>
            <a:r>
              <a:rPr lang="es-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Pregunta clínica</a:t>
            </a:r>
            <a:r>
              <a:rPr lang="es-ES" sz="1200" b="1" dirty="0">
                <a:solidFill>
                  <a:schemeClr val="dk1"/>
                </a:solidFill>
              </a:rPr>
              <a:t>: </a:t>
            </a:r>
          </a:p>
          <a:p>
            <a:pPr algn="just">
              <a:buClr>
                <a:schemeClr val="dk1"/>
              </a:buClr>
              <a:buSzPts val="1200"/>
            </a:pPr>
            <a:endParaRPr lang="es-ES" sz="1200" b="1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1200"/>
            </a:pPr>
            <a:r>
              <a:rPr lang="es-ES" sz="1000" dirty="0">
                <a:solidFill>
                  <a:schemeClr val="dk1"/>
                </a:solidFill>
              </a:rPr>
              <a:t>En pacientes con diagnóstico de anemia perniciosa en concomitancia con alergia a la vitamina B12, ¿se puede indicar tratamiento a pesar del riesgo de anafilaxia? </a:t>
            </a:r>
          </a:p>
          <a:p>
            <a:pPr algn="just">
              <a:buClr>
                <a:schemeClr val="dk1"/>
              </a:buClr>
              <a:buSzPts val="1200"/>
            </a:pPr>
            <a:endParaRPr lang="es-ES" sz="1000" b="1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1200"/>
            </a:pPr>
            <a:r>
              <a:rPr lang="es-CL" sz="1200" b="1" dirty="0">
                <a:solidFill>
                  <a:schemeClr val="dk1"/>
                </a:solidFill>
              </a:rPr>
              <a:t>Abordaje metodológico: 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/>
            <a:endParaRPr lang="es-CL" sz="1000" dirty="0"/>
          </a:p>
          <a:p>
            <a:pPr algn="just"/>
            <a:r>
              <a:rPr lang="es-CL" sz="1000" dirty="0"/>
              <a:t>Paciente es evaluada por equipo de hematología quienes solicitan perfil hematológico, el que indica un hematocrito de 35%, hemoglobina de 12, VCM de 85; si bien paciente no presenta valores críticos de anemia megaloblástica,  en telemedicina trae exámenes que indican niveles bajos de vitamina B12 en sangre, por lo que se inicia corticoterapia y terapia antihistamínica como pre medicación, con ulterior administración de vitamina B12.</a:t>
            </a:r>
          </a:p>
          <a:p>
            <a:pPr algn="just"/>
            <a:endParaRPr lang="es-CL" sz="1000" dirty="0"/>
          </a:p>
          <a:p>
            <a:pPr algn="just"/>
            <a:r>
              <a:rPr lang="es-CL" sz="1000" dirty="0"/>
              <a:t> </a:t>
            </a:r>
            <a:r>
              <a:rPr lang="es-CL" sz="1200" b="1" dirty="0"/>
              <a:t>Resolución del caso:</a:t>
            </a:r>
          </a:p>
          <a:p>
            <a:pPr algn="just"/>
            <a:endParaRPr lang="es-CL" sz="1200" b="1" dirty="0"/>
          </a:p>
          <a:p>
            <a:pPr algn="just">
              <a:buSzPts val="900"/>
            </a:pPr>
            <a:r>
              <a:rPr lang="es-CL" sz="1000" dirty="0">
                <a:effectLst/>
                <a:latin typeface="+mj-lt"/>
                <a:ea typeface="Arial" panose="020B0604020202020204" pitchFamily="34" charset="0"/>
              </a:rPr>
              <a:t>Paciente evoluciona sin clínica de anafilaxia. Egresa de hospitalización con seguimiento ambulatorio por hematología para control de su enfermedad</a:t>
            </a:r>
            <a:r>
              <a:rPr lang="es-CL" sz="1000" dirty="0">
                <a:effectLst/>
                <a:latin typeface="+mj-lt"/>
              </a:rPr>
              <a:t> </a:t>
            </a:r>
            <a:r>
              <a:rPr lang="es-CL" sz="1000" dirty="0"/>
              <a:t>. 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395</Words>
  <Application>Microsoft Office PowerPoint</Application>
  <PresentationFormat>Presentación en pantalla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Usach</dc:creator>
  <cp:lastModifiedBy>Usach</cp:lastModifiedBy>
  <cp:revision>7</cp:revision>
  <dcterms:modified xsi:type="dcterms:W3CDTF">2021-11-20T00:41:07Z</dcterms:modified>
</cp:coreProperties>
</file>