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3" d="100"/>
          <a:sy n="13" d="100"/>
        </p:scale>
        <p:origin x="2582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48DF-2AD9-43E8-8497-98DB33A706B0}" type="datetimeFigureOut">
              <a:rPr lang="es-CL" smtClean="0"/>
              <a:t>19-11-2021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08AF-CB17-4A76-AA33-029140C797D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3454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48DF-2AD9-43E8-8497-98DB33A706B0}" type="datetimeFigureOut">
              <a:rPr lang="es-CL" smtClean="0"/>
              <a:t>19-11-2021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08AF-CB17-4A76-AA33-029140C797D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8377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48DF-2AD9-43E8-8497-98DB33A706B0}" type="datetimeFigureOut">
              <a:rPr lang="es-CL" smtClean="0"/>
              <a:t>19-11-2021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08AF-CB17-4A76-AA33-029140C797D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880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48DF-2AD9-43E8-8497-98DB33A706B0}" type="datetimeFigureOut">
              <a:rPr lang="es-CL" smtClean="0"/>
              <a:t>19-11-2021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08AF-CB17-4A76-AA33-029140C797D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1571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48DF-2AD9-43E8-8497-98DB33A706B0}" type="datetimeFigureOut">
              <a:rPr lang="es-CL" smtClean="0"/>
              <a:t>19-11-2021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08AF-CB17-4A76-AA33-029140C797D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659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48DF-2AD9-43E8-8497-98DB33A706B0}" type="datetimeFigureOut">
              <a:rPr lang="es-CL" smtClean="0"/>
              <a:t>19-11-2021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08AF-CB17-4A76-AA33-029140C797D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0042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48DF-2AD9-43E8-8497-98DB33A706B0}" type="datetimeFigureOut">
              <a:rPr lang="es-CL" smtClean="0"/>
              <a:t>19-11-2021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08AF-CB17-4A76-AA33-029140C797D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315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48DF-2AD9-43E8-8497-98DB33A706B0}" type="datetimeFigureOut">
              <a:rPr lang="es-CL" smtClean="0"/>
              <a:t>19-11-2021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08AF-CB17-4A76-AA33-029140C797D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15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48DF-2AD9-43E8-8497-98DB33A706B0}" type="datetimeFigureOut">
              <a:rPr lang="es-CL" smtClean="0"/>
              <a:t>19-11-2021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08AF-CB17-4A76-AA33-029140C797D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4434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48DF-2AD9-43E8-8497-98DB33A706B0}" type="datetimeFigureOut">
              <a:rPr lang="es-CL" smtClean="0"/>
              <a:t>19-11-2021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08AF-CB17-4A76-AA33-029140C797D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2912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48DF-2AD9-43E8-8497-98DB33A706B0}" type="datetimeFigureOut">
              <a:rPr lang="es-CL" smtClean="0"/>
              <a:t>19-11-2021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08AF-CB17-4A76-AA33-029140C797D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6298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948DF-2AD9-43E8-8497-98DB33A706B0}" type="datetimeFigureOut">
              <a:rPr lang="es-CL" smtClean="0"/>
              <a:t>19-11-2021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A08AF-CB17-4A76-AA33-029140C797D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237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EFBCD1-6693-48A5-8636-3C538A1C7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098532"/>
          </a:xfrm>
        </p:spPr>
        <p:txBody>
          <a:bodyPr>
            <a:noAutofit/>
          </a:bodyPr>
          <a:lstStyle/>
          <a:p>
            <a:r>
              <a:rPr lang="es-CL" sz="5800" b="1" dirty="0">
                <a:latin typeface="Arial" panose="020B0604020202020204" pitchFamily="34" charset="0"/>
                <a:cs typeface="Arial" panose="020B0604020202020204" pitchFamily="34" charset="0"/>
              </a:rPr>
              <a:t>ACTINOMICOSIS VERTEBRAL COMO DIAGNÓSTICO DIFERENCIAL DE MALIGNIDAD, A PROPÓSITO DE UN CASO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78329E0-7CAE-43BE-9F52-74E4CA3891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9947" y="11733644"/>
            <a:ext cx="14263715" cy="5603780"/>
          </a:xfrm>
        </p:spPr>
        <p:txBody>
          <a:bodyPr>
            <a:normAutofit/>
          </a:bodyPr>
          <a:lstStyle/>
          <a:p>
            <a:r>
              <a:rPr lang="es-CL" sz="4400" b="1" dirty="0">
                <a:latin typeface="Arial" panose="020B0604020202020204" pitchFamily="34" charset="0"/>
                <a:cs typeface="Arial" panose="020B0604020202020204" pitchFamily="34" charset="0"/>
              </a:rPr>
              <a:t>INTRODUCCIÓN</a:t>
            </a:r>
          </a:p>
          <a:p>
            <a:pPr algn="just"/>
            <a:r>
              <a:rPr lang="es-ES" sz="3700" dirty="0">
                <a:latin typeface="Arial" panose="020B0604020202020204" pitchFamily="34" charset="0"/>
                <a:cs typeface="Arial" panose="020B0604020202020204" pitchFamily="34" charset="0"/>
              </a:rPr>
              <a:t>La actinomicosis es una infección infrecuente, producida por Actinomyces spp (1). Dicha enfermedad tiene clínica inespecífica, dependiendo de la variante. Lo más frecuente es el compromiso craneofacial y toracoabdominal (2), mientras que la actinomicosis vertebral es rara (3), reportándose quince casos en series entre 1950-2007. Dicha variante presenta sintomatología nerviosa, destacando la focalidad neurológica (3).</a:t>
            </a:r>
            <a:endParaRPr lang="es-CL" sz="3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9B67A3F-704A-4EA4-9814-89508F0A5E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9947" y="1892976"/>
            <a:ext cx="3840599" cy="298286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12724D2D-F632-4FD8-9591-30279572C3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32401" y="1815938"/>
            <a:ext cx="3136940" cy="313694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455BCF9A-53E0-4D91-AC22-114F6331A364}"/>
              </a:ext>
            </a:extLst>
          </p:cNvPr>
          <p:cNvSpPr txBox="1"/>
          <p:nvPr/>
        </p:nvSpPr>
        <p:spPr>
          <a:xfrm>
            <a:off x="1950720" y="8440844"/>
            <a:ext cx="28018621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3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3300" dirty="0">
                <a:latin typeface="Arial" panose="020B0604020202020204" pitchFamily="34" charset="0"/>
                <a:cs typeface="Arial" panose="020B0604020202020204" pitchFamily="34" charset="0"/>
              </a:rPr>
              <a:t>Eduardo Sánchez (1) , Angela Moreno(1), Sebastián Gutiérrez(1), Cristian Gutiérrez(1) </a:t>
            </a:r>
          </a:p>
          <a:p>
            <a:pPr algn="ctr"/>
            <a:r>
              <a:rPr lang="es-ES" sz="3300" dirty="0">
                <a:latin typeface="Arial" panose="020B0604020202020204" pitchFamily="34" charset="0"/>
                <a:cs typeface="Arial" panose="020B0604020202020204" pitchFamily="34" charset="0"/>
              </a:rPr>
              <a:t>(1) Universidad de Concepción</a:t>
            </a:r>
          </a:p>
          <a:p>
            <a:pPr algn="ctr"/>
            <a:endParaRPr lang="es-ES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D587C41-7B9C-49DB-BE93-C5A9340E9B1B}"/>
              </a:ext>
            </a:extLst>
          </p:cNvPr>
          <p:cNvSpPr txBox="1"/>
          <p:nvPr/>
        </p:nvSpPr>
        <p:spPr>
          <a:xfrm>
            <a:off x="17322945" y="11733643"/>
            <a:ext cx="1426371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4400" b="1" dirty="0">
                <a:latin typeface="Arial" panose="020B0604020202020204" pitchFamily="34" charset="0"/>
                <a:cs typeface="Arial" panose="020B0604020202020204" pitchFamily="34" charset="0"/>
              </a:rPr>
              <a:t>PREGUNTA CLÍNICA</a:t>
            </a:r>
          </a:p>
          <a:p>
            <a:pPr algn="ctr"/>
            <a:endParaRPr lang="es-CL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3700" dirty="0">
                <a:latin typeface="Arial" panose="020B0604020202020204" pitchFamily="34" charset="0"/>
                <a:cs typeface="Arial" panose="020B0604020202020204" pitchFamily="34" charset="0"/>
              </a:rPr>
              <a:t>¿En personas cursando con síndrome constitucional de larga data, debieran realizarse estudios para descartar un posible foco infeccioso, o principalmente consideramos las neoplasias en nuestros diagnósticos diferenciales?</a:t>
            </a:r>
            <a:endParaRPr lang="es-CL" sz="3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L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L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579C43D-9931-45F2-B936-FE42CB4FA31B}"/>
              </a:ext>
            </a:extLst>
          </p:cNvPr>
          <p:cNvSpPr txBox="1"/>
          <p:nvPr/>
        </p:nvSpPr>
        <p:spPr>
          <a:xfrm>
            <a:off x="2224063" y="17973630"/>
            <a:ext cx="14821290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S" sz="4400" b="1" dirty="0">
                <a:latin typeface="Arial" panose="020B0604020202020204" pitchFamily="34" charset="0"/>
                <a:cs typeface="Arial" panose="020B0604020202020204" pitchFamily="34" charset="0"/>
              </a:rPr>
              <a:t>ABORDAJE METODOLÓGICO</a:t>
            </a:r>
          </a:p>
          <a:p>
            <a:pPr algn="ctr"/>
            <a:endParaRPr lang="es-E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3700" dirty="0">
                <a:latin typeface="Arial" panose="020B0604020202020204" pitchFamily="34" charset="0"/>
                <a:cs typeface="Arial" panose="020B0604020202020204" pitchFamily="34" charset="0"/>
              </a:rPr>
              <a:t>Descripción del caso y evolución durante hospitalización en centro de alta complejidad y posteriormente se realiza revisión bibliográfica del tema para abordar la interrogante planteada a partir de éste</a:t>
            </a:r>
          </a:p>
          <a:p>
            <a:pPr algn="just"/>
            <a:endParaRPr lang="es-E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B88EE46-AD92-4D93-9D08-6E22E02A4DD5}"/>
              </a:ext>
            </a:extLst>
          </p:cNvPr>
          <p:cNvSpPr txBox="1"/>
          <p:nvPr/>
        </p:nvSpPr>
        <p:spPr>
          <a:xfrm>
            <a:off x="1950720" y="23923901"/>
            <a:ext cx="15094633" cy="10649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latin typeface="Arial" panose="020B0604020202020204" pitchFamily="34" charset="0"/>
                <a:cs typeface="Arial" panose="020B0604020202020204" pitchFamily="34" charset="0"/>
              </a:rPr>
              <a:t>ESCENARIO CLÍNICO Y RESULTADOS DEL CASO</a:t>
            </a:r>
          </a:p>
          <a:p>
            <a:pPr algn="ctr"/>
            <a:endParaRPr lang="es-E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3700" dirty="0">
                <a:latin typeface="Arial" panose="020B0604020202020204" pitchFamily="34" charset="0"/>
                <a:cs typeface="Arial" panose="020B0604020202020204" pitchFamily="34" charset="0"/>
              </a:rPr>
              <a:t>Paciente masculino 48 años, con antecedente de psoriasis, consultó por cuadro prolongado de dolor dorsal, asociado a baja de peso y diaforesis nocturna, agregándose en última semana paraparesia de extremidades e incontinencia urinaria.</a:t>
            </a:r>
            <a:endParaRPr lang="es-E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3700" dirty="0">
                <a:latin typeface="Arial" panose="020B0604020202020204" pitchFamily="34" charset="0"/>
                <a:cs typeface="Arial" panose="020B0604020202020204" pitchFamily="34" charset="0"/>
              </a:rPr>
              <a:t>En primera instancia se solicitó Tomografía computarizada (TC) tórax-abdomen-pelvis, evidenciándose masa pulmonar de aspecto neoplásico, con compromiso osteolítico de T4. Con esto, se pensó en etiología maligna, por ende, se solicitó fibrobroncoscopia, marcadores tumorales, serología VIH (todo negativo) y biopsia de lesión vertebral, documentando colonias de Actinomyces.</a:t>
            </a:r>
          </a:p>
          <a:p>
            <a:pPr algn="just"/>
            <a:r>
              <a:rPr lang="es-ES" sz="3700" dirty="0">
                <a:latin typeface="Arial" panose="020B0604020202020204" pitchFamily="34" charset="0"/>
                <a:cs typeface="Arial" panose="020B0604020202020204" pitchFamily="34" charset="0"/>
              </a:rPr>
              <a:t>Posteriormente fue evaluado por Infectología, iniciando tratamiento con penicilina en esquema prolongado. Paciente evolucionó favorablemente, disminuyendo sintomatología, siendo trasladado a su hospital de origen para continuar manejo.</a:t>
            </a:r>
          </a:p>
          <a:p>
            <a:pPr algn="ctr"/>
            <a:endParaRPr lang="es-E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4FC4272-6D62-45A5-9278-BFB1565FC469}"/>
              </a:ext>
            </a:extLst>
          </p:cNvPr>
          <p:cNvSpPr txBox="1"/>
          <p:nvPr/>
        </p:nvSpPr>
        <p:spPr>
          <a:xfrm>
            <a:off x="2224063" y="34459784"/>
            <a:ext cx="15094633" cy="8740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latin typeface="Arial" panose="020B0604020202020204" pitchFamily="34" charset="0"/>
                <a:cs typeface="Arial" panose="020B0604020202020204" pitchFamily="34" charset="0"/>
              </a:rPr>
              <a:t>DISCUSIÓN Y CONCLUSIÓN</a:t>
            </a:r>
          </a:p>
          <a:p>
            <a:pPr algn="ctr"/>
            <a:endParaRPr lang="es-E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3700" dirty="0">
                <a:latin typeface="Arial" panose="020B0604020202020204" pitchFamily="34" charset="0"/>
                <a:cs typeface="Arial" panose="020B0604020202020204" pitchFamily="34" charset="0"/>
              </a:rPr>
              <a:t>El diagnóstico de la actinomicosis es complejo debido a la inespecificidad de los hallazgos, la tomografía orienta mediante la visualización de masas infiltrantes, pero el diagnóstico es con histología y cultivo de biopsia de la zona comprometida (1).</a:t>
            </a:r>
          </a:p>
          <a:p>
            <a:pPr algn="just"/>
            <a:r>
              <a:rPr lang="es-ES" sz="3700" dirty="0">
                <a:latin typeface="Arial" panose="020B0604020202020204" pitchFamily="34" charset="0"/>
                <a:cs typeface="Arial" panose="020B0604020202020204" pitchFamily="34" charset="0"/>
              </a:rPr>
              <a:t>Existen pocos casos reportados de actinomicosis en la literatura, por ende, resulta relevante la exposición de estos trabajos, como una forma de contribuir al conocimiento y de colaborar en el aumento del umbral de sospecha de dicha entidad, para así considerarla como un diagnóstico diferencial adicional en el estudio de malignidad de causa no precisada.</a:t>
            </a:r>
          </a:p>
          <a:p>
            <a:pPr algn="ctr"/>
            <a:r>
              <a:rPr lang="es-E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s-E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EC7FFC3-2D4F-4F00-A409-553F7FFE627B}"/>
              </a:ext>
            </a:extLst>
          </p:cNvPr>
          <p:cNvSpPr txBox="1"/>
          <p:nvPr/>
        </p:nvSpPr>
        <p:spPr>
          <a:xfrm>
            <a:off x="18470880" y="40040342"/>
            <a:ext cx="12951656" cy="3892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Referencias</a:t>
            </a: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1.	Florent Valour ASCDJK. Actinomycosis: etiology, clinical features, diagnosis, treatment, and Management. Infection and drug resistance. 2014 July.</a:t>
            </a: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2.	Brook I. Actinomycosis: Diagnosis and Management. Southern Medical Journal. 2008 October; 101(10).</a:t>
            </a: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3.	Sussane Fichte MBSG. Vertebral and Pulmonary Actinomycosis Mimicking Metastatic lung cancer. Journal of Neurological Surgery. 2013; 74.</a:t>
            </a: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4.	Hitoshi Honda MBEK. Thoracic Vertebral Actinomycosis: Actinomycosis Israelii and Fusobacterium Nucleatum. Journal of clinical Microbiology. 2008 February; 46(6).</a:t>
            </a: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5.	Lyudmila Boyanova RKLM. Actinomycosis: A frequently forgotten disease. Future Microbiology. 2015; 10(4).</a:t>
            </a:r>
          </a:p>
          <a:p>
            <a:pPr algn="ctr"/>
            <a:endParaRPr lang="es-E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E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s-ES" dirty="0"/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7491D3B2-12E1-49E2-91A2-0584E70F20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43688" y="17973630"/>
            <a:ext cx="8713026" cy="5197770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23000C94-7A8B-49D3-8B2C-A7F148A698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743688" y="24410213"/>
            <a:ext cx="8995394" cy="4365134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A4A4FAA0-0202-4211-BFA0-EFB4674E2C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960862" y="29215121"/>
            <a:ext cx="8495852" cy="5357849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6F3DA479-9FB9-428B-AE10-9ACF38515B6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739872" y="34234496"/>
            <a:ext cx="8495852" cy="5357850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4D885709-6C3D-497E-866B-937838186314}"/>
              </a:ext>
            </a:extLst>
          </p:cNvPr>
          <p:cNvSpPr txBox="1"/>
          <p:nvPr/>
        </p:nvSpPr>
        <p:spPr>
          <a:xfrm>
            <a:off x="23263154" y="23392666"/>
            <a:ext cx="3891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IMAGEN 1 </a:t>
            </a: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TAC TORAX ABDOMEN Y PELVIS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B49F2A5E-682F-48F6-97F6-911B8315F43B}"/>
              </a:ext>
            </a:extLst>
          </p:cNvPr>
          <p:cNvSpPr txBox="1"/>
          <p:nvPr/>
        </p:nvSpPr>
        <p:spPr>
          <a:xfrm>
            <a:off x="22297648" y="28408234"/>
            <a:ext cx="5822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IMAGEN 2</a:t>
            </a:r>
          </a:p>
          <a:p>
            <a:pPr algn="ctr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CULTIVO LAVADO BRONCOALVEOLAR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DFD388CD-5EF7-44D4-810D-91058C197921}"/>
              </a:ext>
            </a:extLst>
          </p:cNvPr>
          <p:cNvSpPr txBox="1"/>
          <p:nvPr/>
        </p:nvSpPr>
        <p:spPr>
          <a:xfrm>
            <a:off x="22072922" y="33786501"/>
            <a:ext cx="6713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IMAGEN 3</a:t>
            </a:r>
          </a:p>
          <a:p>
            <a:pPr algn="ctr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ESTUDIO TUBERCULOSIS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961E46CC-5E8D-4DC8-8F34-C5BA50FB65E5}"/>
              </a:ext>
            </a:extLst>
          </p:cNvPr>
          <p:cNvSpPr txBox="1"/>
          <p:nvPr/>
        </p:nvSpPr>
        <p:spPr>
          <a:xfrm>
            <a:off x="22674805" y="38022835"/>
            <a:ext cx="5706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IMAGEN 4</a:t>
            </a:r>
          </a:p>
          <a:p>
            <a:pPr algn="ctr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MARCADORES TUMORALES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9392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</TotalTime>
  <Words>561</Words>
  <Application>Microsoft Office PowerPoint</Application>
  <PresentationFormat>Personalizado</PresentationFormat>
  <Paragraphs>41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ACTINOMICOSIS VERTEBRAL COMO DIAGNÓSTICO DIFERENCIAL DE MALIGNIDAD, A PROPÓSITO DE UN CASO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Eduardo Andres Sanchez Zenteno</dc:creator>
  <cp:lastModifiedBy>Eduardo Andres Sanchez Zenteno</cp:lastModifiedBy>
  <cp:revision>20</cp:revision>
  <dcterms:created xsi:type="dcterms:W3CDTF">2021-11-04T04:07:40Z</dcterms:created>
  <dcterms:modified xsi:type="dcterms:W3CDTF">2021-11-19T18:44:57Z</dcterms:modified>
</cp:coreProperties>
</file>